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5143500" cx="9144000"/>
  <p:notesSz cx="6858000" cy="9144000"/>
  <p:embeddedFontLst>
    <p:embeddedFont>
      <p:font typeface="Playfair Display"/>
      <p:regular r:id="rId47"/>
      <p:bold r:id="rId48"/>
      <p:italic r:id="rId49"/>
      <p:boldItalic r:id="rId50"/>
    </p:embeddedFont>
    <p:embeddedFont>
      <p:font typeface="Lato"/>
      <p:regular r:id="rId51"/>
      <p:bold r:id="rId52"/>
      <p:italic r:id="rId53"/>
      <p:boldItalic r:id="rId54"/>
    </p:embeddedFont>
    <p:embeddedFont>
      <p:font typeface="Oswald"/>
      <p:regular r:id="rId55"/>
      <p:bold r:id="rId5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font" Target="fonts/PlayfairDisplay-bold.fntdata"/><Relationship Id="rId47" Type="http://schemas.openxmlformats.org/officeDocument/2006/relationships/font" Target="fonts/PlayfairDisplay-regular.fntdata"/><Relationship Id="rId49" Type="http://schemas.openxmlformats.org/officeDocument/2006/relationships/font" Target="fonts/PlayfairDisplay-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font" Target="fonts/Lato-regular.fntdata"/><Relationship Id="rId50" Type="http://schemas.openxmlformats.org/officeDocument/2006/relationships/font" Target="fonts/PlayfairDisplay-boldItalic.fntdata"/><Relationship Id="rId53" Type="http://schemas.openxmlformats.org/officeDocument/2006/relationships/font" Target="fonts/Lato-italic.fntdata"/><Relationship Id="rId52" Type="http://schemas.openxmlformats.org/officeDocument/2006/relationships/font" Target="fonts/Lato-bold.fntdata"/><Relationship Id="rId11" Type="http://schemas.openxmlformats.org/officeDocument/2006/relationships/slide" Target="slides/slide6.xml"/><Relationship Id="rId55" Type="http://schemas.openxmlformats.org/officeDocument/2006/relationships/font" Target="fonts/Oswald-regular.fntdata"/><Relationship Id="rId10" Type="http://schemas.openxmlformats.org/officeDocument/2006/relationships/slide" Target="slides/slide5.xml"/><Relationship Id="rId54"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56" Type="http://schemas.openxmlformats.org/officeDocument/2006/relationships/font" Target="fonts/Oswald-bold.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84cc6999b9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84cc6999b9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84cc6999b9_0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84cc6999b9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84cc6999b9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84cc6999b9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g84cc6999b9_0_2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84cc6999b9_0_2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g84cc6999b9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84cc6999b9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84cc6999b9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84cc6999b9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84cc6999b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84cc6999b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84cc6999b9_0_2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84cc6999b9_0_2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g84cc6999b9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84cc6999b9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g84cc6999b9_0_2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84cc6999b9_0_2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 name="Shape 60"/>
        <p:cNvGrpSpPr/>
        <p:nvPr/>
      </p:nvGrpSpPr>
      <p:grpSpPr>
        <a:xfrm>
          <a:off x="0" y="0"/>
          <a:ext cx="0" cy="0"/>
          <a:chOff x="0" y="0"/>
          <a:chExt cx="0" cy="0"/>
        </a:xfrm>
      </p:grpSpPr>
      <p:sp>
        <p:nvSpPr>
          <p:cNvPr id="61" name="Google Shape;61;g84cc6999b9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84cc6999b9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g84cc6999b9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84cc6999b9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g84cc6999b9_0_2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84cc6999b9_0_2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84cc6999b9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84cc6999b9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g84cc6999b9_0_2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84cc6999b9_0_2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g84cc6999b9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84cc6999b9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g84cc6999b9_0_2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84cc6999b9_0_2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84cc6999b9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84cc6999b9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Google Shape;198;g84cc6999b9_0_2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84cc6999b9_0_2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Google Shape;204;g84cc6999b9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84cc6999b9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g84cc6999b9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84cc6999b9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84cc6999b9_0_2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84cc6999b9_0_2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g84cc6999b9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84cc6999b9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g84cc6999b9_0_2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84cc6999b9_0_2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g84cc6999b9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84cc6999b9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0" name="Shape 230"/>
        <p:cNvGrpSpPr/>
        <p:nvPr/>
      </p:nvGrpSpPr>
      <p:grpSpPr>
        <a:xfrm>
          <a:off x="0" y="0"/>
          <a:ext cx="0" cy="0"/>
          <a:chOff x="0" y="0"/>
          <a:chExt cx="0" cy="0"/>
        </a:xfrm>
      </p:grpSpPr>
      <p:sp>
        <p:nvSpPr>
          <p:cNvPr id="231" name="Google Shape;231;g84cc6999b9_0_2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84cc6999b9_0_2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6" name="Shape 236"/>
        <p:cNvGrpSpPr/>
        <p:nvPr/>
      </p:nvGrpSpPr>
      <p:grpSpPr>
        <a:xfrm>
          <a:off x="0" y="0"/>
          <a:ext cx="0" cy="0"/>
          <a:chOff x="0" y="0"/>
          <a:chExt cx="0" cy="0"/>
        </a:xfrm>
      </p:grpSpPr>
      <p:sp>
        <p:nvSpPr>
          <p:cNvPr id="237" name="Google Shape;237;g84cc6999b9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84cc6999b9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Google Shape;242;g84cc6999b9_0_2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84cc6999b9_0_2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7" name="Shape 247"/>
        <p:cNvGrpSpPr/>
        <p:nvPr/>
      </p:nvGrpSpPr>
      <p:grpSpPr>
        <a:xfrm>
          <a:off x="0" y="0"/>
          <a:ext cx="0" cy="0"/>
          <a:chOff x="0" y="0"/>
          <a:chExt cx="0" cy="0"/>
        </a:xfrm>
      </p:grpSpPr>
      <p:sp>
        <p:nvSpPr>
          <p:cNvPr id="248" name="Google Shape;248;g84cc6999b9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84cc6999b9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Google Shape;253;g84cc6999b9_0_2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84cc6999b9_0_2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g84cc6999b9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84cc6999b9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3" name="Shape 263"/>
        <p:cNvGrpSpPr/>
        <p:nvPr/>
      </p:nvGrpSpPr>
      <p:grpSpPr>
        <a:xfrm>
          <a:off x="0" y="0"/>
          <a:ext cx="0" cy="0"/>
          <a:chOff x="0" y="0"/>
          <a:chExt cx="0" cy="0"/>
        </a:xfrm>
      </p:grpSpPr>
      <p:sp>
        <p:nvSpPr>
          <p:cNvPr id="264" name="Google Shape;264;g84cc6999b9_0_2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84cc6999b9_0_2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84cc6999b9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84cc6999b9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9" name="Shape 269"/>
        <p:cNvGrpSpPr/>
        <p:nvPr/>
      </p:nvGrpSpPr>
      <p:grpSpPr>
        <a:xfrm>
          <a:off x="0" y="0"/>
          <a:ext cx="0" cy="0"/>
          <a:chOff x="0" y="0"/>
          <a:chExt cx="0" cy="0"/>
        </a:xfrm>
      </p:grpSpPr>
      <p:sp>
        <p:nvSpPr>
          <p:cNvPr id="270" name="Google Shape;270;g84cc6999b9_0_1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1" name="Google Shape;271;g84cc6999b9_0_1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Google Shape;275;g84cc6999b9_0_3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84cc6999b9_0_3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84cc6999b9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84cc6999b9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84cc6999b9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4cc6999b9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84cc6999b9_0_2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84cc6999b9_0_2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84cc6999b9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84cc6999b9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84cc6999b9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84cc6999b9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3"/>
          <p:cNvSpPr txBox="1"/>
          <p:nvPr>
            <p:ph type="ctrTitle"/>
          </p:nvPr>
        </p:nvSpPr>
        <p:spPr>
          <a:xfrm>
            <a:off x="3096250" y="1336100"/>
            <a:ext cx="2951400" cy="1875300"/>
          </a:xfrm>
          <a:prstGeom prst="rect">
            <a:avLst/>
          </a:prstGeom>
        </p:spPr>
        <p:txBody>
          <a:bodyPr anchorCtr="0" anchor="ctr" bIns="91425" lIns="91425" spcFirstLastPara="1" rIns="91425" wrap="square" tIns="91425">
            <a:noAutofit/>
          </a:bodyPr>
          <a:lstStyle/>
          <a:p>
            <a:pPr indent="0" lvl="0" marL="0" rtl="0" algn="ctr">
              <a:lnSpc>
                <a:spcPct val="135000"/>
              </a:lnSpc>
              <a:spcBef>
                <a:spcPts val="1000"/>
              </a:spcBef>
              <a:spcAft>
                <a:spcPts val="0"/>
              </a:spcAft>
              <a:buNone/>
            </a:pPr>
            <a:r>
              <a:rPr b="1" lang="fr" sz="4500">
                <a:solidFill>
                  <a:srgbClr val="303030"/>
                </a:solidFill>
                <a:highlight>
                  <a:srgbClr val="FFFFFF"/>
                </a:highlight>
                <a:latin typeface="Oswald"/>
                <a:ea typeface="Oswald"/>
                <a:cs typeface="Oswald"/>
                <a:sym typeface="Oswald"/>
              </a:rPr>
              <a:t>20 soft skills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Prise de recul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Prise de recul</a:t>
            </a:r>
            <a:endParaRPr/>
          </a:p>
        </p:txBody>
      </p:sp>
      <p:sp>
        <p:nvSpPr>
          <p:cNvPr id="114" name="Google Shape;114;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Sieste ou méditation permettent de prendre du recul.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prise de recul est une qualité essentielle des personnes qui, paradoxalement, ont la tête dans le guidon toute la journée.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"Quand on a des </a:t>
            </a:r>
            <a:r>
              <a:rPr lang="fr" sz="1100" u="sng">
                <a:solidFill>
                  <a:srgbClr val="303030"/>
                </a:solidFill>
                <a:highlight>
                  <a:srgbClr val="FFFFFF"/>
                </a:highlight>
                <a:latin typeface="Oswald"/>
                <a:ea typeface="Oswald"/>
                <a:cs typeface="Oswald"/>
                <a:sym typeface="Oswald"/>
              </a:rPr>
              <a:t>échéances très courtes, on a parfois des visualisations négatives</a:t>
            </a:r>
            <a:r>
              <a:rPr lang="fr" sz="1100">
                <a:solidFill>
                  <a:srgbClr val="303030"/>
                </a:solidFill>
                <a:highlight>
                  <a:srgbClr val="FFFFFF"/>
                </a:highlight>
                <a:latin typeface="Oswald"/>
                <a:ea typeface="Oswald"/>
                <a:cs typeface="Oswald"/>
                <a:sym typeface="Oswald"/>
              </a:rPr>
              <a:t>", explique Julien Bouret. La prise de recul va donc permettre de relativiser et de faire cesser le bavardage mental incessant. L'idée est de renouer avec le présent, sans être dans le passé ou le futur.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Comme disait Winston Churchill : "Quand la guerre a commencé, il fallait que je dorme pendant la journée parce que c'était la seule manière pour moi de faire face à mes responsabilités." (My Dear Mr Churchill, W. Graebner, 1965)</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Encore faut-il avoir</a:t>
            </a:r>
            <a:r>
              <a:rPr lang="fr" sz="1100" u="sng">
                <a:solidFill>
                  <a:srgbClr val="303030"/>
                </a:solidFill>
                <a:highlight>
                  <a:srgbClr val="FFFFFF"/>
                </a:highlight>
                <a:latin typeface="Oswald"/>
                <a:ea typeface="Oswald"/>
                <a:cs typeface="Oswald"/>
                <a:sym typeface="Oswald"/>
              </a:rPr>
              <a:t> le temps pour une sieste</a:t>
            </a:r>
            <a:r>
              <a:rPr lang="fr" sz="1100">
                <a:solidFill>
                  <a:srgbClr val="303030"/>
                </a:solidFill>
                <a:highlight>
                  <a:srgbClr val="FFFFFF"/>
                </a:highlight>
                <a:latin typeface="Oswald"/>
                <a:ea typeface="Oswald"/>
                <a:cs typeface="Oswald"/>
                <a:sym typeface="Oswald"/>
              </a:rPr>
              <a:t>. D'autres techniques comme </a:t>
            </a:r>
            <a:r>
              <a:rPr lang="fr" sz="1100" u="sng">
                <a:solidFill>
                  <a:srgbClr val="303030"/>
                </a:solidFill>
                <a:highlight>
                  <a:srgbClr val="FFFFFF"/>
                </a:highlight>
                <a:latin typeface="Oswald"/>
                <a:ea typeface="Oswald"/>
                <a:cs typeface="Oswald"/>
                <a:sym typeface="Oswald"/>
              </a:rPr>
              <a:t>la méditation</a:t>
            </a:r>
            <a:r>
              <a:rPr lang="fr" sz="1100">
                <a:solidFill>
                  <a:srgbClr val="303030"/>
                </a:solidFill>
                <a:highlight>
                  <a:srgbClr val="FFFFFF"/>
                </a:highlight>
                <a:latin typeface="Oswald"/>
                <a:ea typeface="Oswald"/>
                <a:cs typeface="Oswald"/>
                <a:sym typeface="Oswald"/>
              </a:rPr>
              <a:t> permettent cette prise de recul.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Intuition / Visualisation / Gestion du stress / Conscience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Audace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25"/>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Audace</a:t>
            </a:r>
            <a:endParaRPr/>
          </a:p>
        </p:txBody>
      </p:sp>
      <p:sp>
        <p:nvSpPr>
          <p:cNvPr id="125" name="Google Shape;125;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Tout le monde le sait, la fortune sourit aux audacieux.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L'ouvrage "Xavier Niel, la voie du pirate" (Solveig Godeluck, Emmanuel Paquette, 2016) comporte une anecdote savoureuse. En 2012, à deux semaines du lancement de l'offre Free Mobile illimitée, Xavier Niel et ses collaborateurs ont peur que les concurrents répliquent avec un forfait moins cher. C'est alors que Xavier Niel propose l'idée d'une autre offre : un forfait à deux euros par mois.</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Une idée trop audacieuse selon ses associés, mais à laquelle ils finiront par adhérer.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Faire preuve d'audace se résume donc selon Julien Bouret à "</a:t>
            </a:r>
            <a:r>
              <a:rPr lang="fr" sz="1100" u="sng">
                <a:solidFill>
                  <a:srgbClr val="303030"/>
                </a:solidFill>
                <a:highlight>
                  <a:srgbClr val="FFFFFF"/>
                </a:highlight>
                <a:latin typeface="Oswald"/>
                <a:ea typeface="Oswald"/>
                <a:cs typeface="Oswald"/>
                <a:sym typeface="Oswald"/>
              </a:rPr>
              <a:t>élargir sa zone de confort</a:t>
            </a:r>
            <a:r>
              <a:rPr lang="fr" sz="1100">
                <a:solidFill>
                  <a:srgbClr val="303030"/>
                </a:solidFill>
                <a:highlight>
                  <a:srgbClr val="FFFFFF"/>
                </a:highlight>
                <a:latin typeface="Oswald"/>
                <a:ea typeface="Oswald"/>
                <a:cs typeface="Oswald"/>
                <a:sym typeface="Oswald"/>
              </a:rPr>
              <a:t>". Et cela même lorsque certains collaborateurs ont du mal à y croire.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Car l'entrepreneur français </a:t>
            </a:r>
            <a:r>
              <a:rPr lang="fr" sz="1100" u="sng">
                <a:solidFill>
                  <a:srgbClr val="303030"/>
                </a:solidFill>
                <a:highlight>
                  <a:srgbClr val="FFFFFF"/>
                </a:highlight>
                <a:latin typeface="Oswald"/>
                <a:ea typeface="Oswald"/>
                <a:cs typeface="Oswald"/>
                <a:sym typeface="Oswald"/>
              </a:rPr>
              <a:t>avait mûrement réfléchi son idée et pris en compte plusieurs variables</a:t>
            </a:r>
            <a:r>
              <a:rPr lang="fr" sz="1100">
                <a:solidFill>
                  <a:srgbClr val="303030"/>
                </a:solidFill>
                <a:highlight>
                  <a:srgbClr val="FFFFFF"/>
                </a:highlight>
                <a:latin typeface="Oswald"/>
                <a:ea typeface="Oswald"/>
                <a:cs typeface="Oswald"/>
                <a:sym typeface="Oswald"/>
              </a:rPr>
              <a:t>. L'enjeu était alors pour lui de faire le plein d'abonnés le plus vite possible.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meilleure réponse semble de prime abord nous plonger dans "</a:t>
            </a:r>
            <a:r>
              <a:rPr lang="fr" sz="1100" u="sng">
                <a:solidFill>
                  <a:srgbClr val="303030"/>
                </a:solidFill>
                <a:highlight>
                  <a:srgbClr val="FFFFFF"/>
                </a:highlight>
                <a:latin typeface="Oswald"/>
                <a:ea typeface="Oswald"/>
                <a:cs typeface="Oswald"/>
                <a:sym typeface="Oswald"/>
              </a:rPr>
              <a:t>une situation de fragilité</a:t>
            </a:r>
            <a:r>
              <a:rPr lang="fr" sz="1100">
                <a:solidFill>
                  <a:srgbClr val="303030"/>
                </a:solidFill>
                <a:highlight>
                  <a:srgbClr val="FFFFFF"/>
                </a:highlight>
                <a:latin typeface="Oswald"/>
                <a:ea typeface="Oswald"/>
                <a:cs typeface="Oswald"/>
                <a:sym typeface="Oswald"/>
              </a:rPr>
              <a:t>" jusqu'à ce que l'on ait réussi à évincer les réticences en montrant sa conviction d'avoir trouvé la bonne réponse.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Créativité / Esprit d'entreprendre / Intuition / Prise de recul</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26"/>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Gestion du temps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7"/>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Gestion du temps</a:t>
            </a:r>
            <a:endParaRPr/>
          </a:p>
        </p:txBody>
      </p:sp>
      <p:sp>
        <p:nvSpPr>
          <p:cNvPr id="136" name="Google Shape;136;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Bien gérer son temps commence par identifier les perturbations.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gestion du temps "</a:t>
            </a:r>
            <a:r>
              <a:rPr lang="fr" sz="1100" u="sng">
                <a:solidFill>
                  <a:srgbClr val="303030"/>
                </a:solidFill>
                <a:highlight>
                  <a:srgbClr val="FFFFFF"/>
                </a:highlight>
                <a:latin typeface="Oswald"/>
                <a:ea typeface="Oswald"/>
                <a:cs typeface="Oswald"/>
                <a:sym typeface="Oswald"/>
              </a:rPr>
              <a:t>est un besoin actuel qui deviendra de plus en plus important à cause de l'infobésité</a:t>
            </a:r>
            <a:r>
              <a:rPr lang="fr" sz="1100">
                <a:solidFill>
                  <a:srgbClr val="303030"/>
                </a:solidFill>
                <a:highlight>
                  <a:srgbClr val="FFFFFF"/>
                </a:highlight>
                <a:latin typeface="Oswald"/>
                <a:ea typeface="Oswald"/>
                <a:cs typeface="Oswald"/>
                <a:sym typeface="Oswald"/>
              </a:rPr>
              <a:t>"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D'autant qu'une fois les </a:t>
            </a:r>
            <a:r>
              <a:rPr lang="fr" sz="1100" u="sng">
                <a:solidFill>
                  <a:srgbClr val="303030"/>
                </a:solidFill>
                <a:highlight>
                  <a:srgbClr val="FFFFFF"/>
                </a:highlight>
                <a:latin typeface="Oswald"/>
                <a:ea typeface="Oswald"/>
                <a:cs typeface="Oswald"/>
                <a:sym typeface="Oswald"/>
              </a:rPr>
              <a:t>automatismes informatiques en place dans une entreprise</a:t>
            </a:r>
            <a:r>
              <a:rPr lang="fr" sz="1100">
                <a:solidFill>
                  <a:srgbClr val="303030"/>
                </a:solidFill>
                <a:highlight>
                  <a:srgbClr val="FFFFFF"/>
                </a:highlight>
                <a:latin typeface="Oswald"/>
                <a:ea typeface="Oswald"/>
                <a:cs typeface="Oswald"/>
                <a:sym typeface="Oswald"/>
              </a:rPr>
              <a:t>, le salarié ne s'occupe plus que de l'imprévisible et donc des tâches au jour le jour. Mais comme le patron lui demande aussi de recréer de la valeur, il doit en même temps être capable de mener ses projets au long cours.</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Or, savoir jongler avec l'urgent et le froid demande une </a:t>
            </a:r>
            <a:r>
              <a:rPr lang="fr" sz="1100" u="sng">
                <a:solidFill>
                  <a:srgbClr val="303030"/>
                </a:solidFill>
                <a:highlight>
                  <a:srgbClr val="FFFFFF"/>
                </a:highlight>
                <a:latin typeface="Oswald"/>
                <a:ea typeface="Oswald"/>
                <a:cs typeface="Oswald"/>
                <a:sym typeface="Oswald"/>
              </a:rPr>
              <a:t>très bonne organisation de son emploi du temps</a:t>
            </a:r>
            <a:r>
              <a:rPr lang="fr" sz="1100">
                <a:solidFill>
                  <a:srgbClr val="303030"/>
                </a:solidFill>
                <a:highlight>
                  <a:srgbClr val="FFFFFF"/>
                </a:highlight>
                <a:latin typeface="Oswald"/>
                <a:ea typeface="Oswald"/>
                <a:cs typeface="Oswald"/>
                <a:sym typeface="Oswald"/>
              </a:rPr>
              <a:t>. Et il ne faut plus compter sur son supérieur hiérarchique pour le définir. Le défi, c'est de perdre le moins de temps possible avec la question du temps explique </a:t>
            </a:r>
            <a:r>
              <a:rPr b="1" lang="fr" sz="1100">
                <a:solidFill>
                  <a:srgbClr val="FF0000"/>
                </a:solidFill>
                <a:highlight>
                  <a:srgbClr val="FFFFFF"/>
                </a:highlight>
                <a:latin typeface="Oswald"/>
                <a:ea typeface="Oswald"/>
                <a:cs typeface="Oswald"/>
                <a:sym typeface="Oswald"/>
              </a:rPr>
              <a:t>Julien Bouret </a:t>
            </a:r>
            <a:r>
              <a:rPr lang="fr" sz="1100">
                <a:solidFill>
                  <a:srgbClr val="303030"/>
                </a:solidFill>
                <a:highlight>
                  <a:srgbClr val="FFFFFF"/>
                </a:highlight>
                <a:latin typeface="Oswald"/>
                <a:ea typeface="Oswald"/>
                <a:cs typeface="Oswald"/>
                <a:sym typeface="Oswald"/>
              </a:rPr>
              <a:t>: "Il y a des </a:t>
            </a:r>
            <a:r>
              <a:rPr lang="fr" sz="1100" u="sng">
                <a:solidFill>
                  <a:srgbClr val="303030"/>
                </a:solidFill>
                <a:highlight>
                  <a:srgbClr val="FFFFFF"/>
                </a:highlight>
                <a:latin typeface="Oswald"/>
                <a:ea typeface="Oswald"/>
                <a:cs typeface="Oswald"/>
                <a:sym typeface="Oswald"/>
              </a:rPr>
              <a:t>points de perturbation</a:t>
            </a:r>
            <a:r>
              <a:rPr lang="fr" sz="1100">
                <a:solidFill>
                  <a:srgbClr val="303030"/>
                </a:solidFill>
                <a:highlight>
                  <a:srgbClr val="FFFFFF"/>
                </a:highlight>
                <a:latin typeface="Oswald"/>
                <a:ea typeface="Oswald"/>
                <a:cs typeface="Oswald"/>
                <a:sym typeface="Oswald"/>
              </a:rPr>
              <a:t> qu'il faut identifier, comme la </a:t>
            </a:r>
            <a:r>
              <a:rPr lang="fr" sz="1100" u="sng">
                <a:solidFill>
                  <a:srgbClr val="303030"/>
                </a:solidFill>
                <a:highlight>
                  <a:srgbClr val="FFFFFF"/>
                </a:highlight>
                <a:latin typeface="Oswald"/>
                <a:ea typeface="Oswald"/>
                <a:cs typeface="Oswald"/>
                <a:sym typeface="Oswald"/>
              </a:rPr>
              <a:t>gestion des mails</a:t>
            </a:r>
            <a:r>
              <a:rPr lang="fr" sz="1100">
                <a:solidFill>
                  <a:srgbClr val="303030"/>
                </a:solidFill>
                <a:highlight>
                  <a:srgbClr val="FFFFFF"/>
                </a:highlight>
                <a:latin typeface="Oswald"/>
                <a:ea typeface="Oswald"/>
                <a:cs typeface="Oswald"/>
                <a:sym typeface="Oswald"/>
              </a:rPr>
              <a:t>. </a:t>
            </a:r>
            <a:r>
              <a:rPr lang="fr" sz="1100" u="sng">
                <a:solidFill>
                  <a:srgbClr val="303030"/>
                </a:solidFill>
                <a:highlight>
                  <a:srgbClr val="FFFFFF"/>
                </a:highlight>
                <a:latin typeface="Oswald"/>
                <a:ea typeface="Oswald"/>
                <a:cs typeface="Oswald"/>
                <a:sym typeface="Oswald"/>
              </a:rPr>
              <a:t>On peut par exemple définir des moments dans la journée dédiés au mail plutôt que de les consulter constamment". Car, qui dit mauvaise gestion du temps, dit plus de stress, de burnout et de perte de temps.</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 Notions associées : Gestion du stress / Esprit d'entreprendre / Prise de recul / Présence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8"/>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Gestion du stress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29"/>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Gestion du stress</a:t>
            </a:r>
            <a:endParaRPr/>
          </a:p>
        </p:txBody>
      </p:sp>
      <p:sp>
        <p:nvSpPr>
          <p:cNvPr id="147" name="Google Shape;147;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Il n'est pas si difficile de rester zen.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"Il faut arrêter avec </a:t>
            </a:r>
            <a:r>
              <a:rPr lang="fr" sz="1100" u="sng">
                <a:solidFill>
                  <a:srgbClr val="303030"/>
                </a:solidFill>
                <a:highlight>
                  <a:srgbClr val="FFFFFF"/>
                </a:highlight>
                <a:latin typeface="Oswald"/>
                <a:ea typeface="Oswald"/>
                <a:cs typeface="Oswald"/>
                <a:sym typeface="Oswald"/>
              </a:rPr>
              <a:t>le mythe du stress positif</a:t>
            </a:r>
            <a:r>
              <a:rPr lang="fr" sz="1100">
                <a:solidFill>
                  <a:srgbClr val="303030"/>
                </a:solidFill>
                <a:highlight>
                  <a:srgbClr val="FFFFFF"/>
                </a:highlight>
                <a:latin typeface="Oswald"/>
                <a:ea typeface="Oswald"/>
                <a:cs typeface="Oswald"/>
                <a:sym typeface="Oswald"/>
              </a:rPr>
              <a:t>", s'insurge Julien Bouret. "Le stress est difficile à supporter </a:t>
            </a:r>
            <a:r>
              <a:rPr lang="fr" sz="1100" u="sng">
                <a:solidFill>
                  <a:srgbClr val="303030"/>
                </a:solidFill>
                <a:highlight>
                  <a:srgbClr val="FFFFFF"/>
                </a:highlight>
                <a:latin typeface="Oswald"/>
                <a:ea typeface="Oswald"/>
                <a:cs typeface="Oswald"/>
                <a:sym typeface="Oswald"/>
              </a:rPr>
              <a:t>pendant plus de trente minutes.</a:t>
            </a:r>
            <a:r>
              <a:rPr lang="fr" sz="1100">
                <a:solidFill>
                  <a:srgbClr val="303030"/>
                </a:solidFill>
                <a:highlight>
                  <a:srgbClr val="FFFFFF"/>
                </a:highlight>
                <a:latin typeface="Oswald"/>
                <a:ea typeface="Oswald"/>
                <a:cs typeface="Oswald"/>
                <a:sym typeface="Oswald"/>
              </a:rPr>
              <a: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L'un de conseils du spécialiste est de ne pas considérer les échéances comme des contraintes, mais comme des informations. Fabrice Mauléon ajoute que c'est un thème de plus en plus important dans les entreprises : "Le travail du DRH est en train de changer. S'il n'a plus à gérer la partie analytique, il va se rapprocher encore plus du directeur des systèmes d'information."</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Autrement dit, </a:t>
            </a:r>
            <a:r>
              <a:rPr lang="fr" sz="1100" u="sng">
                <a:solidFill>
                  <a:srgbClr val="303030"/>
                </a:solidFill>
                <a:highlight>
                  <a:srgbClr val="FFFFFF"/>
                </a:highlight>
                <a:latin typeface="Oswald"/>
                <a:ea typeface="Oswald"/>
                <a:cs typeface="Oswald"/>
                <a:sym typeface="Oswald"/>
              </a:rPr>
              <a:t>l'attention portée à la diminution du stress au travail et du burnout se diffuse dans la conception même d'outils comme des processus de communication.</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Prise de recul / Gestion du temps / Confiance / Visualisation</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30"/>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Souplesse cognitive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31"/>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Souplesse cognitive</a:t>
            </a:r>
            <a:endParaRPr/>
          </a:p>
        </p:txBody>
      </p:sp>
      <p:sp>
        <p:nvSpPr>
          <p:cNvPr id="158" name="Google Shape;158;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souplesse cognitive : savoir jongler avec différents points de vue.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souplesse cognitive est l'aptitude à faire aussi bien appel à </a:t>
            </a:r>
            <a:r>
              <a:rPr lang="fr" sz="1100" u="sng">
                <a:solidFill>
                  <a:srgbClr val="303030"/>
                </a:solidFill>
                <a:highlight>
                  <a:srgbClr val="FFFFFF"/>
                </a:highlight>
                <a:latin typeface="Oswald"/>
                <a:ea typeface="Oswald"/>
                <a:cs typeface="Oswald"/>
                <a:sym typeface="Oswald"/>
              </a:rPr>
              <a:t>la rationalité qu'à la créativité pour expliquer ou mémoriser</a:t>
            </a:r>
            <a:r>
              <a:rPr lang="fr" sz="1100">
                <a:solidFill>
                  <a:srgbClr val="303030"/>
                </a:solidFill>
                <a:highlight>
                  <a:srgbClr val="FFFFFF"/>
                </a:highlight>
                <a:latin typeface="Oswald"/>
                <a:ea typeface="Oswald"/>
                <a:cs typeface="Oswald"/>
                <a:sym typeface="Oswald"/>
              </a:rPr>
              <a:t>. Par exemple : lorsque vous apprenez une liste de mots, associer des couleurs ou des émotions à chaque terme permet de mieux les retenir.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Autre exemple évoqué par </a:t>
            </a:r>
            <a:r>
              <a:rPr b="1" lang="fr" sz="1100">
                <a:solidFill>
                  <a:srgbClr val="FF0000"/>
                </a:solidFill>
                <a:highlight>
                  <a:srgbClr val="FFFFFF"/>
                </a:highlight>
                <a:latin typeface="Oswald"/>
                <a:ea typeface="Oswald"/>
                <a:cs typeface="Oswald"/>
                <a:sym typeface="Oswald"/>
              </a:rPr>
              <a:t>Julien Bouret </a:t>
            </a:r>
            <a:r>
              <a:rPr lang="fr" sz="1100">
                <a:solidFill>
                  <a:srgbClr val="303030"/>
                </a:solidFill>
                <a:highlight>
                  <a:srgbClr val="FFFFFF"/>
                </a:highlight>
                <a:latin typeface="Oswald"/>
                <a:ea typeface="Oswald"/>
                <a:cs typeface="Oswald"/>
                <a:sym typeface="Oswald"/>
              </a:rPr>
              <a:t>: "</a:t>
            </a:r>
            <a:r>
              <a:rPr lang="fr" sz="1100" u="sng">
                <a:solidFill>
                  <a:srgbClr val="303030"/>
                </a:solidFill>
                <a:highlight>
                  <a:srgbClr val="FFFFFF"/>
                </a:highlight>
                <a:latin typeface="Oswald"/>
                <a:ea typeface="Oswald"/>
                <a:cs typeface="Oswald"/>
                <a:sym typeface="Oswald"/>
              </a:rPr>
              <a:t>Lors d'une présentation PowerPoint, il est prudent de ne pas se contenter de bullet-points, mais d'intégrer des images et pourquoi pas de petites vidéos ou des animations. Enfin, pour résumer des situations, un schéma vaut parfois mieux qu'un long discours</a:t>
            </a:r>
            <a:r>
              <a:rPr lang="fr" sz="1100">
                <a:solidFill>
                  <a:srgbClr val="303030"/>
                </a:solidFill>
                <a:highlight>
                  <a:srgbClr val="FFFFFF"/>
                </a:highlight>
                <a:latin typeface="Oswald"/>
                <a:ea typeface="Oswald"/>
                <a:cs typeface="Oswald"/>
                <a:sym typeface="Oswald"/>
              </a:rPr>
              <a: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Cette souplesse cognitive nécessite non seulement </a:t>
            </a:r>
            <a:r>
              <a:rPr lang="fr" sz="1100" u="sng">
                <a:solidFill>
                  <a:srgbClr val="303030"/>
                </a:solidFill>
                <a:highlight>
                  <a:srgbClr val="FFFFFF"/>
                </a:highlight>
                <a:latin typeface="Oswald"/>
                <a:ea typeface="Oswald"/>
                <a:cs typeface="Oswald"/>
                <a:sym typeface="Oswald"/>
              </a:rPr>
              <a:t>de se mettre à la place de l'interlocuteur pour adapter son discours en fonction de lui, mais aussi d'anticiper les questions qu'il pourrait avoir</a:t>
            </a:r>
            <a:r>
              <a:rPr lang="fr" sz="1100">
                <a:solidFill>
                  <a:srgbClr val="303030"/>
                </a:solidFill>
                <a:highlight>
                  <a:srgbClr val="FFFFFF"/>
                </a:highlight>
                <a:latin typeface="Oswald"/>
                <a:ea typeface="Oswald"/>
                <a:cs typeface="Oswald"/>
                <a:sym typeface="Oswald"/>
              </a:rPr>
              <a:t>. Il s'agit donc de</a:t>
            </a:r>
            <a:r>
              <a:rPr lang="fr" sz="1100" u="sng">
                <a:solidFill>
                  <a:srgbClr val="303030"/>
                </a:solidFill>
                <a:highlight>
                  <a:srgbClr val="FFFFFF"/>
                </a:highlight>
                <a:latin typeface="Oswald"/>
                <a:ea typeface="Oswald"/>
                <a:cs typeface="Oswald"/>
                <a:sym typeface="Oswald"/>
              </a:rPr>
              <a:t> penser d'abord à l'interlocuteur avant d'élaborer le discours.</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Conscience / Négociation / Empathie / Intelligence émotionnelle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 name="Shape 63"/>
        <p:cNvGrpSpPr/>
        <p:nvPr/>
      </p:nvGrpSpPr>
      <p:grpSpPr>
        <a:xfrm>
          <a:off x="0" y="0"/>
          <a:ext cx="0" cy="0"/>
          <a:chOff x="0" y="0"/>
          <a:chExt cx="0" cy="0"/>
        </a:xfrm>
      </p:grpSpPr>
      <p:sp>
        <p:nvSpPr>
          <p:cNvPr id="64" name="Google Shape;64;p14"/>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Esprit d'entreprendre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Google Shape;163;p32"/>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Intuition</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33"/>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Intuition</a:t>
            </a:r>
            <a:endParaRPr/>
          </a:p>
        </p:txBody>
      </p:sp>
      <p:sp>
        <p:nvSpPr>
          <p:cNvPr id="169" name="Google Shape;169;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L'intuition se développe quand les hard skills sont maîtrisés.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L'intuition consiste à "</a:t>
            </a:r>
            <a:r>
              <a:rPr lang="fr" sz="1100" u="sng">
                <a:solidFill>
                  <a:srgbClr val="303030"/>
                </a:solidFill>
                <a:highlight>
                  <a:srgbClr val="FFFFFF"/>
                </a:highlight>
                <a:latin typeface="Oswald"/>
                <a:ea typeface="Oswald"/>
                <a:cs typeface="Oswald"/>
                <a:sym typeface="Oswald"/>
              </a:rPr>
              <a:t>faire émerger une information pertinente qui vous parvient de manière non conventionnelle</a:t>
            </a:r>
            <a:r>
              <a:rPr lang="fr" sz="1100">
                <a:solidFill>
                  <a:srgbClr val="303030"/>
                </a:solidFill>
                <a:highlight>
                  <a:srgbClr val="FFFFFF"/>
                </a:highlight>
                <a:latin typeface="Oswald"/>
                <a:ea typeface="Oswald"/>
                <a:cs typeface="Oswald"/>
                <a:sym typeface="Oswald"/>
              </a:rPr>
              <a:t>", indique Julien Bouret.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Les exemples sont nombreux et relèvent souvent de la découverte accidentelle : la pomme qui tombe sur la tête de Newton, ou encore Archimède découvrant sa fameuse "poussée" dans son bain et s'exclamant "eurêka !" Si la véracité de ces anecdotes n'est pas vraiment établie, l'intuition est aujourd'hui étudiée comme phénomène de découverte scientifique.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Plus proche de nous, on pourrait citer le mathématicien William Rowan Hamilton qui, en se baladant avec sa femme, eut la révélation du concept de quaternions (nombres réels et complexes).</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Pour développer notre intuition, il faut s</a:t>
            </a:r>
            <a:r>
              <a:rPr lang="fr" sz="1100" u="sng">
                <a:solidFill>
                  <a:srgbClr val="303030"/>
                </a:solidFill>
                <a:highlight>
                  <a:srgbClr val="FFFFFF"/>
                </a:highlight>
                <a:latin typeface="Oswald"/>
                <a:ea typeface="Oswald"/>
                <a:cs typeface="Oswald"/>
                <a:sym typeface="Oswald"/>
              </a:rPr>
              <a:t>avoir casser le bavardage mental des préoccupations quotidiennes</a:t>
            </a:r>
            <a:r>
              <a:rPr lang="fr" sz="1100">
                <a:solidFill>
                  <a:srgbClr val="303030"/>
                </a:solidFill>
                <a:highlight>
                  <a:srgbClr val="FFFFFF"/>
                </a:highlight>
                <a:latin typeface="Oswald"/>
                <a:ea typeface="Oswald"/>
                <a:cs typeface="Oswald"/>
                <a:sym typeface="Oswald"/>
              </a:rPr>
              <a:t>. Mais elles n'apparaissent pas à partir de rien ; souvent l'individu possède déjà une </a:t>
            </a:r>
            <a:r>
              <a:rPr lang="fr" sz="1100" u="sng">
                <a:solidFill>
                  <a:srgbClr val="303030"/>
                </a:solidFill>
                <a:highlight>
                  <a:srgbClr val="FFFFFF"/>
                </a:highlight>
                <a:latin typeface="Oswald"/>
                <a:ea typeface="Oswald"/>
                <a:cs typeface="Oswald"/>
                <a:sym typeface="Oswald"/>
              </a:rPr>
              <a:t>grande connaissance du sujet et son esprit travaille plus vite que la logique, ce qui provoque l'émoi de la découverte.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Notions associées : Confiance / Prise de recul / Visualisation / Créativité</a:t>
            </a:r>
            <a:endParaRPr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34"/>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fr"/>
              <a:t>Négociation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Google Shape;179;p35"/>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r" sz="4200"/>
              <a:t>Négociation</a:t>
            </a:r>
            <a:endParaRPr/>
          </a:p>
        </p:txBody>
      </p:sp>
      <p:sp>
        <p:nvSpPr>
          <p:cNvPr id="180" name="Google Shape;180;p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négociation peut avoir lieu partout.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négociation en tant que soft skill se caractérise de la manière suivante : "</a:t>
            </a:r>
            <a:r>
              <a:rPr lang="fr" sz="1100" u="sng">
                <a:solidFill>
                  <a:srgbClr val="303030"/>
                </a:solidFill>
                <a:highlight>
                  <a:srgbClr val="FFFFFF"/>
                </a:highlight>
                <a:latin typeface="Oswald"/>
                <a:ea typeface="Oswald"/>
                <a:cs typeface="Oswald"/>
                <a:sym typeface="Oswald"/>
              </a:rPr>
              <a:t>C'est la capacité à vendre ses idées, à imposer ses choix et à convaincre, tout en étant capable d'arbitrer entre plusieurs informations</a:t>
            </a:r>
            <a:r>
              <a:rPr lang="fr" sz="1100">
                <a:solidFill>
                  <a:srgbClr val="303030"/>
                </a:solidFill>
                <a:highlight>
                  <a:srgbClr val="FFFFFF"/>
                </a:highlight>
                <a:latin typeface="Oswald"/>
                <a:ea typeface="Oswald"/>
                <a:cs typeface="Oswald"/>
                <a:sym typeface="Oswald"/>
              </a:rPr>
              <a:t>", expose Fabrice Mauléon.</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"Les formations en vente sont aujourd'hui des formations en sciences cognitives et en technologie", ajoute-t-il. L'époque où il s'agissait de pitcher est donc belle est bien révolue. "</a:t>
            </a:r>
            <a:r>
              <a:rPr lang="fr" sz="1100" u="sng">
                <a:solidFill>
                  <a:srgbClr val="303030"/>
                </a:solidFill>
                <a:highlight>
                  <a:srgbClr val="FFFFFF"/>
                </a:highlight>
                <a:latin typeface="Oswald"/>
                <a:ea typeface="Oswald"/>
                <a:cs typeface="Oswald"/>
                <a:sym typeface="Oswald"/>
              </a:rPr>
              <a:t>On va réussir une négociation quand on aura bien compris les besoins du client</a:t>
            </a:r>
            <a:r>
              <a:rPr lang="fr" sz="1100">
                <a:solidFill>
                  <a:srgbClr val="303030"/>
                </a:solidFill>
                <a:highlight>
                  <a:srgbClr val="FFFFFF"/>
                </a:highlight>
                <a:latin typeface="Oswald"/>
                <a:ea typeface="Oswald"/>
                <a:cs typeface="Oswald"/>
                <a:sym typeface="Oswald"/>
              </a:rPr>
              <a:t>". Il plaide donc pour une approche au cas par cas.</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Dans le monde de l'entreprise, </a:t>
            </a:r>
            <a:r>
              <a:rPr lang="fr" sz="1100" u="sng">
                <a:solidFill>
                  <a:srgbClr val="303030"/>
                </a:solidFill>
                <a:highlight>
                  <a:srgbClr val="FFFFFF"/>
                </a:highlight>
                <a:latin typeface="Oswald"/>
                <a:ea typeface="Oswald"/>
                <a:cs typeface="Oswald"/>
                <a:sym typeface="Oswald"/>
              </a:rPr>
              <a:t>cette négociation peut avoir lieu partout, même sur messagerie instantanée lorsqu'il s'agit de convaincre un collaborateur ou supérieur hiérarchique</a:t>
            </a:r>
            <a:r>
              <a:rPr lang="fr" sz="1100">
                <a:solidFill>
                  <a:srgbClr val="303030"/>
                </a:solidFill>
                <a:highlight>
                  <a:srgbClr val="FFFFFF"/>
                </a:highlight>
                <a:latin typeface="Oswald"/>
                <a:ea typeface="Oswald"/>
                <a:cs typeface="Oswald"/>
                <a:sym typeface="Oswald"/>
              </a:rPr>
              <a:t>. Or, quand il est demandé à l'employé de recréer de la valeur, ce sont les premières personnes avec lesquelles il faut savoir négocier.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Souplesse cognitive / Synergie / Prise de décision / Visualisation</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36"/>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Conscience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37"/>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Conscience</a:t>
            </a:r>
            <a:endParaRPr/>
          </a:p>
        </p:txBody>
      </p:sp>
      <p:sp>
        <p:nvSpPr>
          <p:cNvPr id="191" name="Google Shape;191;p3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conscience est la clef de voûte des soft skills.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conscience est la façon dont un homme perçoit ce qui se passe dans son propre esprit", disait le philosophe John Locke. Les auteurs du Réflexe Soft Skills partent de cette citation pour étendre leur définition de la conscience. Il s'agit d'être </a:t>
            </a:r>
            <a:r>
              <a:rPr lang="fr" sz="1100" u="sng">
                <a:solidFill>
                  <a:srgbClr val="303030"/>
                </a:solidFill>
                <a:highlight>
                  <a:srgbClr val="FFFFFF"/>
                </a:highlight>
                <a:latin typeface="Oswald"/>
                <a:ea typeface="Oswald"/>
                <a:cs typeface="Oswald"/>
                <a:sym typeface="Oswald"/>
              </a:rPr>
              <a:t>attentif à la fois à son ressenti dans toute situation, mais aussi d'avoir conscience des contraintes et des ressources dont l'on dispose.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"Dans le monde professionnel, la conscience se manifeste à travers</a:t>
            </a:r>
            <a:r>
              <a:rPr lang="fr" sz="1100" u="sng">
                <a:solidFill>
                  <a:srgbClr val="303030"/>
                </a:solidFill>
                <a:highlight>
                  <a:srgbClr val="FFFFFF"/>
                </a:highlight>
                <a:latin typeface="Oswald"/>
                <a:ea typeface="Oswald"/>
                <a:cs typeface="Oswald"/>
                <a:sym typeface="Oswald"/>
              </a:rPr>
              <a:t> ma capacité à accepter la charge de travail et à accepter le changement"</a:t>
            </a:r>
            <a:r>
              <a:rPr lang="fr" sz="1100">
                <a:solidFill>
                  <a:srgbClr val="303030"/>
                </a:solidFill>
                <a:highlight>
                  <a:srgbClr val="FFFFFF"/>
                </a:highlight>
                <a:latin typeface="Oswald"/>
                <a:ea typeface="Oswald"/>
                <a:cs typeface="Oswald"/>
                <a:sym typeface="Oswald"/>
              </a:rPr>
              <a:t>, note Fabrice Mauléon.</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C'est une notion à laquelle l'individu doit faire appel soit pour apprendre de son expérience soit pour modifier son approche, et qui permettra ensuite de développer chaque soft skill : par exemple, quelle est ma capacité à gérer le stress et comment m'en sortir ? Comment motiver mes équipes ? Quelles ont été les méthodes efficaces par le passé ? Que dois-je changer en moi pour être plus efficace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Prise de recul / Empathie / Souplesse cognitive / Présence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38"/>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Synergie ou coordination</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Google Shape;201;p39"/>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Synergie ou coordination</a:t>
            </a:r>
            <a:endParaRPr/>
          </a:p>
        </p:txBody>
      </p:sp>
      <p:sp>
        <p:nvSpPr>
          <p:cNvPr id="202" name="Google Shape;202;p3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synergie nécessite de pouvoir communiquer avec tous ses collègues quel que soit leur domaine.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synergie est la</a:t>
            </a:r>
            <a:r>
              <a:rPr lang="fr" sz="1100" u="sng">
                <a:solidFill>
                  <a:srgbClr val="303030"/>
                </a:solidFill>
                <a:highlight>
                  <a:srgbClr val="FFFFFF"/>
                </a:highlight>
                <a:latin typeface="Oswald"/>
                <a:ea typeface="Oswald"/>
                <a:cs typeface="Oswald"/>
                <a:sym typeface="Oswald"/>
              </a:rPr>
              <a:t> capacité à créer une intelligence collective</a:t>
            </a:r>
            <a:r>
              <a:rPr lang="fr" sz="1100">
                <a:solidFill>
                  <a:srgbClr val="303030"/>
                </a:solidFill>
                <a:highlight>
                  <a:srgbClr val="FFFFFF"/>
                </a:highlight>
                <a:latin typeface="Oswald"/>
                <a:ea typeface="Oswald"/>
                <a:cs typeface="Oswald"/>
                <a:sym typeface="Oswald"/>
              </a:rPr>
              <a:t>" ( </a:t>
            </a:r>
            <a:r>
              <a:rPr b="1" lang="fr" sz="1100">
                <a:solidFill>
                  <a:srgbClr val="FF0000"/>
                </a:solidFill>
                <a:highlight>
                  <a:srgbClr val="FFFFFF"/>
                </a:highlight>
                <a:latin typeface="Oswald"/>
                <a:ea typeface="Oswald"/>
                <a:cs typeface="Oswald"/>
                <a:sym typeface="Oswald"/>
              </a:rPr>
              <a:t>Fabrice Mauléon</a:t>
            </a:r>
            <a:r>
              <a:rPr lang="fr" sz="1100">
                <a:solidFill>
                  <a:srgbClr val="303030"/>
                </a:solidFill>
                <a:highlight>
                  <a:srgbClr val="FFFFFF"/>
                </a:highlight>
                <a:latin typeface="Oswald"/>
                <a:ea typeface="Oswald"/>
                <a:cs typeface="Oswald"/>
                <a:sym typeface="Oswald"/>
              </a:rPr>
              <a:t>). La synergie suppose de savoir interagir dans différents écosystèmes", que ce soit avec les machines ou avec les hommes. Par exemple, posséder des notions de code est en ce sens un plus pour comprendre et se faire comprendre lorsque l'on discute avec un développeur.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Elle permet de</a:t>
            </a:r>
            <a:r>
              <a:rPr lang="fr" sz="1100" u="sng">
                <a:solidFill>
                  <a:srgbClr val="303030"/>
                </a:solidFill>
                <a:highlight>
                  <a:srgbClr val="FFFFFF"/>
                </a:highlight>
                <a:latin typeface="Oswald"/>
                <a:ea typeface="Oswald"/>
                <a:cs typeface="Oswald"/>
                <a:sym typeface="Oswald"/>
              </a:rPr>
              <a:t> travailler plus efficacement en mode projet et évite de faire appel à des intermédiaires pour traduire, ou trahir, sa pensée.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synergie ne requiert donc pas, à l'instar de Shiva, d'avoir plusieurs bras. Chacun garde son domaine d'expertise, mais tous sont capables de travailler ensemble. Savoir être ouvert aux idées nouvelles est essentiel dans la synergie : si un collègue ne connaît pas grand-chose à votre domaine, et qu'il arrive avec une idée saugrenue, mieux vaut ne pas la rejeter d'emblée et lui accorder de la valeur.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Intelligence émotionnelle / Non-jugement / Gestion d'équipe / Intuition</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Google Shape;207;p40"/>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Gestion d'équipe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41"/>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Gestion d'équipe</a:t>
            </a:r>
            <a:endParaRPr/>
          </a:p>
        </p:txBody>
      </p:sp>
      <p:sp>
        <p:nvSpPr>
          <p:cNvPr id="213" name="Google Shape;213;p4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gestion d'équipe demande de s'assurer du bon usage des outils numériques.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Tout l'enjeu pour un leader, selon Julien Bouret, est de "</a:t>
            </a:r>
            <a:r>
              <a:rPr lang="fr" sz="1100" u="sng">
                <a:solidFill>
                  <a:srgbClr val="303030"/>
                </a:solidFill>
                <a:highlight>
                  <a:srgbClr val="FFFFFF"/>
                </a:highlight>
                <a:latin typeface="Oswald"/>
                <a:ea typeface="Oswald"/>
                <a:cs typeface="Oswald"/>
                <a:sym typeface="Oswald"/>
              </a:rPr>
              <a:t>transmettre une vision de façon transparente</a:t>
            </a:r>
            <a:r>
              <a:rPr lang="fr" sz="1100">
                <a:solidFill>
                  <a:srgbClr val="303030"/>
                </a:solidFill>
                <a:highlight>
                  <a:srgbClr val="FFFFFF"/>
                </a:highlight>
                <a:latin typeface="Oswald"/>
                <a:ea typeface="Oswald"/>
                <a:cs typeface="Oswald"/>
                <a:sym typeface="Oswald"/>
              </a:rPr>
              <a:t>". La posture et la clarté de l'expression sont donc intimement liées à la gestion d'équipe.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 défi actuel du manager est aussi de savoir comment il va gérer le travail de ses collaborateurs avec la révolution numérique. Comme l'indique Fabrice Mauléon : "Il faut être en mesure d'apporter des réponses aux questions de travail à distance, d'hyperconnexion et d'infobésité.</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gestion d'équipe est devenue indissociable de la thématique des usages des outils numériques. A la personne en charge du management donc d'anticiper les conflits dans ce domaine comme de veiller au bon usage. Il pourra notamment se référer à l'accord d'entreprise ou à la charte qui définit les modalités d'application du droit à la déconnexion. Un droit instauré par la récente Loi Travail.</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Intelligence émotionnelle / Non-jugement / Motivation / Synergie / Gestion du stress</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Esprit d'entreprendre</a:t>
            </a:r>
            <a:endParaRPr/>
          </a:p>
        </p:txBody>
      </p:sp>
      <p:sp>
        <p:nvSpPr>
          <p:cNvPr id="70" name="Google Shape;70;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000000"/>
                </a:solidFill>
                <a:latin typeface="Oswald"/>
                <a:ea typeface="Oswald"/>
                <a:cs typeface="Oswald"/>
                <a:sym typeface="Oswald"/>
              </a:rPr>
              <a:t>L'esprit d'entreprendre est une notion essentielle à l'heure de l'intrapreunariat.  </a:t>
            </a:r>
            <a:endParaRPr sz="1100">
              <a:solidFill>
                <a:srgbClr val="000000"/>
              </a:solidFill>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000000"/>
                </a:solidFill>
                <a:latin typeface="Oswald"/>
                <a:ea typeface="Oswald"/>
                <a:cs typeface="Oswald"/>
                <a:sym typeface="Oswald"/>
              </a:rPr>
              <a:t>L'esprit d'entreprendre va bien au delà du simple esprit d'initiative. Le salarié doit avoir ce que Julien Bouret auteur de l'ouvrage Le Réflexe Soft Skills avec </a:t>
            </a:r>
            <a:r>
              <a:rPr b="1" lang="fr" sz="1100">
                <a:solidFill>
                  <a:srgbClr val="FF0000"/>
                </a:solidFill>
                <a:latin typeface="Oswald"/>
                <a:ea typeface="Oswald"/>
                <a:cs typeface="Oswald"/>
                <a:sym typeface="Oswald"/>
              </a:rPr>
              <a:t>Fabrice Mauléon</a:t>
            </a:r>
            <a:r>
              <a:rPr lang="fr" sz="1100">
                <a:solidFill>
                  <a:srgbClr val="000000"/>
                </a:solidFill>
                <a:latin typeface="Oswald"/>
                <a:ea typeface="Oswald"/>
                <a:cs typeface="Oswald"/>
                <a:sym typeface="Oswald"/>
              </a:rPr>
              <a:t> appelle "</a:t>
            </a:r>
            <a:r>
              <a:rPr lang="fr" sz="1100" u="sng">
                <a:solidFill>
                  <a:srgbClr val="000000"/>
                </a:solidFill>
                <a:latin typeface="Oswald"/>
                <a:ea typeface="Oswald"/>
                <a:cs typeface="Oswald"/>
                <a:sym typeface="Oswald"/>
              </a:rPr>
              <a:t>la capacité à être un entrepreneur</a:t>
            </a:r>
            <a:r>
              <a:rPr lang="fr" sz="1100">
                <a:solidFill>
                  <a:srgbClr val="000000"/>
                </a:solidFill>
                <a:latin typeface="Oswald"/>
                <a:ea typeface="Oswald"/>
                <a:cs typeface="Oswald"/>
                <a:sym typeface="Oswald"/>
              </a:rPr>
              <a:t>". Il peut s'agir de monter un </a:t>
            </a:r>
            <a:r>
              <a:rPr lang="fr" sz="1100" u="sng">
                <a:solidFill>
                  <a:srgbClr val="000000"/>
                </a:solidFill>
                <a:latin typeface="Oswald"/>
                <a:ea typeface="Oswald"/>
                <a:cs typeface="Oswald"/>
                <a:sym typeface="Oswald"/>
              </a:rPr>
              <a:t>projet de A à Z</a:t>
            </a:r>
            <a:r>
              <a:rPr lang="fr" sz="1100">
                <a:solidFill>
                  <a:srgbClr val="000000"/>
                </a:solidFill>
                <a:latin typeface="Oswald"/>
                <a:ea typeface="Oswald"/>
                <a:cs typeface="Oswald"/>
                <a:sym typeface="Oswald"/>
              </a:rPr>
              <a:t>, de </a:t>
            </a:r>
            <a:r>
              <a:rPr lang="fr" sz="1100" u="sng">
                <a:solidFill>
                  <a:srgbClr val="000000"/>
                </a:solidFill>
                <a:latin typeface="Oswald"/>
                <a:ea typeface="Oswald"/>
                <a:cs typeface="Oswald"/>
                <a:sym typeface="Oswald"/>
              </a:rPr>
              <a:t>concevoir un business model,</a:t>
            </a:r>
            <a:r>
              <a:rPr lang="fr" sz="1100">
                <a:solidFill>
                  <a:srgbClr val="000000"/>
                </a:solidFill>
                <a:latin typeface="Oswald"/>
                <a:ea typeface="Oswald"/>
                <a:cs typeface="Oswald"/>
                <a:sym typeface="Oswald"/>
              </a:rPr>
              <a:t> d'avoir un œil sur les finitions, de maîtriser la gestion de projet....</a:t>
            </a:r>
            <a:endParaRPr sz="1100">
              <a:solidFill>
                <a:srgbClr val="000000"/>
              </a:solidFill>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000000"/>
                </a:solidFill>
                <a:latin typeface="Oswald"/>
                <a:ea typeface="Oswald"/>
                <a:cs typeface="Oswald"/>
                <a:sym typeface="Oswald"/>
              </a:rPr>
              <a:t>"C'est un élément clef, car les sociétés sont obsédées </a:t>
            </a:r>
            <a:r>
              <a:rPr lang="fr" sz="1100" u="sng">
                <a:solidFill>
                  <a:srgbClr val="000000"/>
                </a:solidFill>
                <a:latin typeface="Oswald"/>
                <a:ea typeface="Oswald"/>
                <a:cs typeface="Oswald"/>
                <a:sym typeface="Oswald"/>
              </a:rPr>
              <a:t>par le fait de recréer de la valeur</a:t>
            </a:r>
            <a:r>
              <a:rPr lang="fr" sz="1100">
                <a:solidFill>
                  <a:srgbClr val="000000"/>
                </a:solidFill>
                <a:latin typeface="Oswald"/>
                <a:ea typeface="Oswald"/>
                <a:cs typeface="Oswald"/>
                <a:sym typeface="Oswald"/>
              </a:rPr>
              <a:t>" ( </a:t>
            </a:r>
            <a:r>
              <a:rPr b="1" lang="fr" sz="1100">
                <a:solidFill>
                  <a:srgbClr val="FF0000"/>
                </a:solidFill>
                <a:latin typeface="Oswald"/>
                <a:ea typeface="Oswald"/>
                <a:cs typeface="Oswald"/>
                <a:sym typeface="Oswald"/>
              </a:rPr>
              <a:t>Fabrice Mauléon</a:t>
            </a:r>
            <a:r>
              <a:rPr lang="fr" sz="1100">
                <a:solidFill>
                  <a:srgbClr val="000000"/>
                </a:solidFill>
                <a:latin typeface="Oswald"/>
                <a:ea typeface="Oswald"/>
                <a:cs typeface="Oswald"/>
                <a:sym typeface="Oswald"/>
              </a:rPr>
              <a:t> ). Lorsqu'il s'agit de la mettre en œuvre au sein même de l'entreprise on parle souvent aujourd'hui d'intrapreneuriat.</a:t>
            </a:r>
            <a:endParaRPr sz="1100">
              <a:solidFill>
                <a:srgbClr val="000000"/>
              </a:solidFill>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000000"/>
                </a:solidFill>
                <a:latin typeface="Oswald"/>
                <a:ea typeface="Oswald"/>
                <a:cs typeface="Oswald"/>
                <a:sym typeface="Oswald"/>
              </a:rPr>
              <a:t>La question de la </a:t>
            </a:r>
            <a:r>
              <a:rPr lang="fr" sz="1100" u="sng">
                <a:solidFill>
                  <a:srgbClr val="000000"/>
                </a:solidFill>
                <a:latin typeface="Oswald"/>
                <a:ea typeface="Oswald"/>
                <a:cs typeface="Oswald"/>
                <a:sym typeface="Oswald"/>
              </a:rPr>
              <a:t>rentabilité des projets</a:t>
            </a:r>
            <a:r>
              <a:rPr lang="fr" sz="1100">
                <a:solidFill>
                  <a:srgbClr val="000000"/>
                </a:solidFill>
                <a:latin typeface="Oswald"/>
                <a:ea typeface="Oswald"/>
                <a:cs typeface="Oswald"/>
                <a:sym typeface="Oswald"/>
              </a:rPr>
              <a:t> était autrefois gérée par la direction, et c'est souvent de haut que venait l'impulsion. La tendance se diffuse à tous les échelons hiérarchiques à présent : l'initiative peut venir d'un simple employé comme d'une personne à un poste de management. En somme, l'esprit d'entreprendre est une qualité à mettre en avant sur son CV et sa lettre de motivation.</a:t>
            </a:r>
            <a:endParaRPr sz="1100">
              <a:solidFill>
                <a:srgbClr val="000000"/>
              </a:solidFill>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000000"/>
                </a:solidFill>
                <a:latin typeface="Oswald"/>
                <a:ea typeface="Oswald"/>
                <a:cs typeface="Oswald"/>
                <a:sym typeface="Oswald"/>
              </a:rPr>
              <a:t>Notions associées : Visualisation / Créativité / Audace / Gestion du temps</a:t>
            </a:r>
            <a:endParaRPr b="1" sz="1100">
              <a:solidFill>
                <a:srgbClr val="000000"/>
              </a:solidFill>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42"/>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Non-jugement</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43"/>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Non-jugement</a:t>
            </a:r>
            <a:endParaRPr/>
          </a:p>
        </p:txBody>
      </p:sp>
      <p:sp>
        <p:nvSpPr>
          <p:cNvPr id="224" name="Google Shape;224;p4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Mettre de côtés un a priori est une véritable qualité.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 non-jugement est une </a:t>
            </a:r>
            <a:r>
              <a:rPr lang="fr" sz="1100" u="sng">
                <a:solidFill>
                  <a:srgbClr val="303030"/>
                </a:solidFill>
                <a:highlight>
                  <a:srgbClr val="FFFFFF"/>
                </a:highlight>
                <a:latin typeface="Oswald"/>
                <a:ea typeface="Oswald"/>
                <a:cs typeface="Oswald"/>
                <a:sym typeface="Oswald"/>
              </a:rPr>
              <a:t>attitude bienveillante qui offre la liberté à son interlocuteur d'exprimer une idée</a:t>
            </a:r>
            <a:r>
              <a:rPr lang="fr" sz="1100">
                <a:solidFill>
                  <a:srgbClr val="303030"/>
                </a:solidFill>
                <a:highlight>
                  <a:srgbClr val="FFFFFF"/>
                </a:highlight>
                <a:latin typeface="Oswald"/>
                <a:ea typeface="Oswald"/>
                <a:cs typeface="Oswald"/>
                <a:sym typeface="Oswald"/>
              </a:rPr>
              <a:t>, fut-elle farfelue de prime abord, sans le juger. Fabrice Mauléon reprend un exemple évoqué pour la créativité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"Imaginez la personne qui est arrivée en réunion avec l'idée d'une voiture sans conducteur". Le non-jugement est l'une des règles fondamentales d'un bon brainstorming.</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Julien Bouret ajoute qu'il faut aussi </a:t>
            </a:r>
            <a:r>
              <a:rPr lang="fr" sz="1100" u="sng">
                <a:solidFill>
                  <a:srgbClr val="303030"/>
                </a:solidFill>
                <a:highlight>
                  <a:srgbClr val="FFFFFF"/>
                </a:highlight>
                <a:latin typeface="Oswald"/>
                <a:ea typeface="Oswald"/>
                <a:cs typeface="Oswald"/>
                <a:sym typeface="Oswald"/>
              </a:rPr>
              <a:t>s'autoriser à revoir son jugement sur ses collaborateurs</a:t>
            </a:r>
            <a:r>
              <a:rPr lang="fr" sz="1100">
                <a:solidFill>
                  <a:srgbClr val="303030"/>
                </a:solidFill>
                <a:highlight>
                  <a:srgbClr val="FFFFFF"/>
                </a:highlight>
                <a:latin typeface="Oswald"/>
                <a:ea typeface="Oswald"/>
                <a:cs typeface="Oswald"/>
                <a:sym typeface="Oswald"/>
              </a:rPr>
              <a:t> : "Comme si on voyait la personne pour la première fois." Cela afin d'échanger avec lui </a:t>
            </a:r>
            <a:r>
              <a:rPr lang="fr" sz="1100" u="sng">
                <a:solidFill>
                  <a:srgbClr val="303030"/>
                </a:solidFill>
                <a:highlight>
                  <a:srgbClr val="FFFFFF"/>
                </a:highlight>
                <a:latin typeface="Oswald"/>
                <a:ea typeface="Oswald"/>
                <a:cs typeface="Oswald"/>
                <a:sym typeface="Oswald"/>
              </a:rPr>
              <a:t>en faisant abstraction des a priori négatifs</a:t>
            </a:r>
            <a:r>
              <a:rPr lang="fr" sz="1100">
                <a:solidFill>
                  <a:srgbClr val="303030"/>
                </a:solidFill>
                <a:highlight>
                  <a:srgbClr val="FFFFFF"/>
                </a:highlight>
                <a:latin typeface="Oswald"/>
                <a:ea typeface="Oswald"/>
                <a:cs typeface="Oswald"/>
                <a:sym typeface="Oswald"/>
              </a:rPr>
              <a:t> que l'on pouvait avoir sur lui. Une manière de lui laisser en permanence une chance de se montrer sous un jour meilleur.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Car le risque en attribuant une étiquette à quelqu'un est aussi de </a:t>
            </a:r>
            <a:r>
              <a:rPr lang="fr" sz="1100" u="sng">
                <a:solidFill>
                  <a:srgbClr val="303030"/>
                </a:solidFill>
                <a:highlight>
                  <a:srgbClr val="FFFFFF"/>
                </a:highlight>
                <a:latin typeface="Oswald"/>
                <a:ea typeface="Oswald"/>
                <a:cs typeface="Oswald"/>
                <a:sym typeface="Oswald"/>
              </a:rPr>
              <a:t>l'enfermer dans cette une prophétie autoréalisatrice, pas toujours pour le meilleur.</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Synergie / Gestion d'équipe / Intelligence émotionnelle / Prise de recul</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44"/>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Empathie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3" name="Shape 233"/>
        <p:cNvGrpSpPr/>
        <p:nvPr/>
      </p:nvGrpSpPr>
      <p:grpSpPr>
        <a:xfrm>
          <a:off x="0" y="0"/>
          <a:ext cx="0" cy="0"/>
          <a:chOff x="0" y="0"/>
          <a:chExt cx="0" cy="0"/>
        </a:xfrm>
      </p:grpSpPr>
      <p:sp>
        <p:nvSpPr>
          <p:cNvPr id="234" name="Google Shape;234;p45"/>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Empathie</a:t>
            </a:r>
            <a:endParaRPr/>
          </a:p>
        </p:txBody>
      </p:sp>
      <p:sp>
        <p:nvSpPr>
          <p:cNvPr id="235" name="Google Shape;235;p4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L'empathie serait une aptitude innée, mais qui demande de la concentration.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Comme l'explique Julien Bouret, l'empathie permet aussi bien "d</a:t>
            </a:r>
            <a:r>
              <a:rPr lang="fr" sz="1100" u="sng">
                <a:solidFill>
                  <a:srgbClr val="303030"/>
                </a:solidFill>
                <a:highlight>
                  <a:srgbClr val="FFFFFF"/>
                </a:highlight>
                <a:latin typeface="Oswald"/>
                <a:ea typeface="Oswald"/>
                <a:cs typeface="Oswald"/>
                <a:sym typeface="Oswald"/>
              </a:rPr>
              <a:t>'élargir son champ de vision" que de mieux "comprendre les besoins de ses collaborateurs" et a fortiori de ses clients.</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Selon de nombreux scientifiques qui ont travaillé sur les neurones miroirs, l'empathie serait une qualité innée. Ce sont des neurones qui s'activent aussi bien quand l'individu produit une action que lorsqu'il l'observe. "</a:t>
            </a:r>
            <a:r>
              <a:rPr lang="fr" sz="1100" u="sng">
                <a:solidFill>
                  <a:srgbClr val="303030"/>
                </a:solidFill>
                <a:highlight>
                  <a:srgbClr val="FFFFFF"/>
                </a:highlight>
                <a:latin typeface="Oswald"/>
                <a:ea typeface="Oswald"/>
                <a:cs typeface="Oswald"/>
                <a:sym typeface="Oswald"/>
              </a:rPr>
              <a:t>Le système miroir des émotions permet donc de simuler dans son cerveau l'état émotionnel d'un interlocuteur, et ainsi de mieux identifier les émotions ressenties par les personnes de son environnement</a:t>
            </a:r>
            <a:r>
              <a:rPr lang="fr" sz="1100">
                <a:solidFill>
                  <a:srgbClr val="303030"/>
                </a:solidFill>
                <a:highlight>
                  <a:srgbClr val="FFFFFF"/>
                </a:highlight>
                <a:latin typeface="Oswald"/>
                <a:ea typeface="Oswald"/>
                <a:cs typeface="Oswald"/>
                <a:sym typeface="Oswald"/>
              </a:rPr>
              <a:t>", indique </a:t>
            </a:r>
            <a:r>
              <a:rPr b="1" lang="fr" sz="1100">
                <a:solidFill>
                  <a:srgbClr val="FF0000"/>
                </a:solidFill>
                <a:highlight>
                  <a:srgbClr val="FFFFFF"/>
                </a:highlight>
                <a:latin typeface="Oswald"/>
                <a:ea typeface="Oswald"/>
                <a:cs typeface="Oswald"/>
                <a:sym typeface="Oswald"/>
              </a:rPr>
              <a:t>Joël de Rosnay</a:t>
            </a:r>
            <a:r>
              <a:rPr lang="fr" sz="1100">
                <a:solidFill>
                  <a:srgbClr val="303030"/>
                </a:solidFill>
                <a:highlight>
                  <a:srgbClr val="FFFFFF"/>
                </a:highlight>
                <a:latin typeface="Oswald"/>
                <a:ea typeface="Oswald"/>
                <a:cs typeface="Oswald"/>
                <a:sym typeface="Oswald"/>
              </a:rPr>
              <a:t>  dans son ouvrage Surfer la vie publié en 2012.</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Seulement, il ne faudrait pas croire </a:t>
            </a:r>
            <a:r>
              <a:rPr lang="fr" sz="1100" u="sng">
                <a:solidFill>
                  <a:srgbClr val="303030"/>
                </a:solidFill>
                <a:highlight>
                  <a:srgbClr val="FFFFFF"/>
                </a:highlight>
                <a:latin typeface="Oswald"/>
                <a:ea typeface="Oswald"/>
                <a:cs typeface="Oswald"/>
                <a:sym typeface="Oswald"/>
              </a:rPr>
              <a:t>que la simple existence de ces neurones suffise à être empathique, encore faut-il se concentrer dessus lorsque l'on échange avec un interlocuteur et donc se concentrer sur son message, ses émotions et nos propres émotions.</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Intelligence émotionnelle / Conscience / Souplesse cognitive / Présence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9" name="Shape 239"/>
        <p:cNvGrpSpPr/>
        <p:nvPr/>
      </p:nvGrpSpPr>
      <p:grpSpPr>
        <a:xfrm>
          <a:off x="0" y="0"/>
          <a:ext cx="0" cy="0"/>
          <a:chOff x="0" y="0"/>
          <a:chExt cx="0" cy="0"/>
        </a:xfrm>
      </p:grpSpPr>
      <p:sp>
        <p:nvSpPr>
          <p:cNvPr id="240" name="Google Shape;240;p46"/>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Visualisation</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4" name="Shape 244"/>
        <p:cNvGrpSpPr/>
        <p:nvPr/>
      </p:nvGrpSpPr>
      <p:grpSpPr>
        <a:xfrm>
          <a:off x="0" y="0"/>
          <a:ext cx="0" cy="0"/>
          <a:chOff x="0" y="0"/>
          <a:chExt cx="0" cy="0"/>
        </a:xfrm>
      </p:grpSpPr>
      <p:sp>
        <p:nvSpPr>
          <p:cNvPr id="245" name="Google Shape;245;p47"/>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Visualisation</a:t>
            </a:r>
            <a:endParaRPr/>
          </a:p>
        </p:txBody>
      </p:sp>
      <p:sp>
        <p:nvSpPr>
          <p:cNvPr id="246" name="Google Shape;246;p4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visualisation pour cesser d'imaginer le pire malgré soi.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Comme l'explique </a:t>
            </a:r>
            <a:r>
              <a:rPr b="1" lang="fr" sz="1100">
                <a:solidFill>
                  <a:srgbClr val="FF0000"/>
                </a:solidFill>
                <a:highlight>
                  <a:srgbClr val="FFFFFF"/>
                </a:highlight>
                <a:latin typeface="Oswald"/>
                <a:ea typeface="Oswald"/>
                <a:cs typeface="Oswald"/>
                <a:sym typeface="Oswald"/>
              </a:rPr>
              <a:t>Julien Bouret</a:t>
            </a:r>
            <a:r>
              <a:rPr lang="fr" sz="1100">
                <a:solidFill>
                  <a:srgbClr val="303030"/>
                </a:solidFill>
                <a:highlight>
                  <a:srgbClr val="FFFFFF"/>
                </a:highlight>
                <a:latin typeface="Oswald"/>
                <a:ea typeface="Oswald"/>
                <a:cs typeface="Oswald"/>
                <a:sym typeface="Oswald"/>
              </a:rPr>
              <a:t>, la visualisation est "</a:t>
            </a:r>
            <a:r>
              <a:rPr lang="fr" sz="1100" u="sng">
                <a:solidFill>
                  <a:srgbClr val="303030"/>
                </a:solidFill>
                <a:highlight>
                  <a:srgbClr val="FFFFFF"/>
                </a:highlight>
                <a:latin typeface="Oswald"/>
                <a:ea typeface="Oswald"/>
                <a:cs typeface="Oswald"/>
                <a:sym typeface="Oswald"/>
              </a:rPr>
              <a:t>la capacité à tracer des scénarios de façon consciente</a:t>
            </a:r>
            <a:r>
              <a:rPr lang="fr" sz="1100">
                <a:solidFill>
                  <a:srgbClr val="303030"/>
                </a:solidFill>
                <a:highlight>
                  <a:srgbClr val="FFFFFF"/>
                </a:highlight>
                <a:latin typeface="Oswald"/>
                <a:ea typeface="Oswald"/>
                <a:cs typeface="Oswald"/>
                <a:sym typeface="Oswald"/>
              </a:rPr>
              <a:t>". Car souvent, lorsqu'une échéance est très courte, des visualisations négatives peuvent apparaître d'elles-mêmes. Tout l'enjeu va </a:t>
            </a:r>
            <a:r>
              <a:rPr lang="fr" sz="1100" u="sng">
                <a:solidFill>
                  <a:srgbClr val="303030"/>
                </a:solidFill>
                <a:highlight>
                  <a:srgbClr val="FFFFFF"/>
                </a:highlight>
                <a:latin typeface="Oswald"/>
                <a:ea typeface="Oswald"/>
                <a:cs typeface="Oswald"/>
                <a:sym typeface="Oswald"/>
              </a:rPr>
              <a:t>donc être de s'imaginer des cas de figure où tout se passe bien.</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"Les skieurs par exemple visualisent leur trajet avant de se lancer dans la descente." Un salarié pourra ainsi répéter une présentation seul ou avec ses collègues ou encore s'imaginer un rendez-vous avec un client.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"Une bonne visualisation, c'est aussi </a:t>
            </a:r>
            <a:r>
              <a:rPr lang="fr" sz="1100" u="sng">
                <a:solidFill>
                  <a:srgbClr val="303030"/>
                </a:solidFill>
                <a:highlight>
                  <a:srgbClr val="FFFFFF"/>
                </a:highlight>
                <a:latin typeface="Oswald"/>
                <a:ea typeface="Oswald"/>
                <a:cs typeface="Oswald"/>
                <a:sym typeface="Oswald"/>
              </a:rPr>
              <a:t>ressentir les émotions qui vont émerger à chaque instant de la présentation.</a:t>
            </a:r>
            <a:r>
              <a:rPr lang="fr" sz="1100">
                <a:solidFill>
                  <a:srgbClr val="303030"/>
                </a:solidFill>
                <a:highlight>
                  <a:srgbClr val="FFFFFF"/>
                </a:highlight>
                <a:latin typeface="Oswald"/>
                <a:ea typeface="Oswald"/>
                <a:cs typeface="Oswald"/>
                <a:sym typeface="Oswald"/>
              </a:rPr>
              <a:t>" La visualisation est donc d'une certaine manière une préparation mentale.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Conscience / Prise de recul / Souplesse cognitive / Gestion du stress</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0" name="Shape 250"/>
        <p:cNvGrpSpPr/>
        <p:nvPr/>
      </p:nvGrpSpPr>
      <p:grpSpPr>
        <a:xfrm>
          <a:off x="0" y="0"/>
          <a:ext cx="0" cy="0"/>
          <a:chOff x="0" y="0"/>
          <a:chExt cx="0" cy="0"/>
        </a:xfrm>
      </p:grpSpPr>
      <p:sp>
        <p:nvSpPr>
          <p:cNvPr id="251" name="Google Shape;251;p48"/>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Motivation</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Google Shape;256;p49"/>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Motivation</a:t>
            </a:r>
            <a:endParaRPr/>
          </a:p>
        </p:txBody>
      </p:sp>
      <p:sp>
        <p:nvSpPr>
          <p:cNvPr id="257" name="Google Shape;257;p4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Ne perdez pas de vue vos objectifs.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motivation n'est pas uniquement la capacité à se motiver ou à motiver des équipes, c'est aussi savoir </a:t>
            </a:r>
            <a:r>
              <a:rPr lang="fr" sz="1100" u="sng">
                <a:solidFill>
                  <a:srgbClr val="303030"/>
                </a:solidFill>
                <a:highlight>
                  <a:srgbClr val="FFFFFF"/>
                </a:highlight>
                <a:latin typeface="Oswald"/>
                <a:ea typeface="Oswald"/>
                <a:cs typeface="Oswald"/>
                <a:sym typeface="Oswald"/>
              </a:rPr>
              <a:t>"donner du sens systématiquement aux tâches</a:t>
            </a:r>
            <a:r>
              <a:rPr lang="fr" sz="1100">
                <a:solidFill>
                  <a:srgbClr val="303030"/>
                </a:solidFill>
                <a:highlight>
                  <a:srgbClr val="FFFFFF"/>
                </a:highlight>
                <a:latin typeface="Oswald"/>
                <a:ea typeface="Oswald"/>
                <a:cs typeface="Oswald"/>
                <a:sym typeface="Oswald"/>
              </a:rPr>
              <a:t>", précise Julien Bouret.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"Si l'on demande à une équipe de passer une semaine sur un projet, encore faut-il qu'elle ait conscience de l'enjeu". Le spécialiste des soft skills prend l'exemple de la vaisselle : "Nous la faisons car nous avons envie de vivre dans un environnement sain".</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u="sng">
                <a:solidFill>
                  <a:srgbClr val="303030"/>
                </a:solidFill>
                <a:highlight>
                  <a:srgbClr val="FFFFFF"/>
                </a:highlight>
                <a:latin typeface="Oswald"/>
                <a:ea typeface="Oswald"/>
                <a:cs typeface="Oswald"/>
                <a:sym typeface="Oswald"/>
              </a:rPr>
              <a:t>Autrement dit, être motivé, c'est toujours garder en tête l'objectif ou le sens de la tâche.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Bien entendu la récompense doit être "raisonnable". Promettre monts et merveilles dans le but de motiver peut s'avérer contre-productif puisque ça paraîtra démesuré et les équipes cesseront de croire au sens que l'on attribue à la tâche. Pour motiver et se motiver, il est donc nécessaire</a:t>
            </a:r>
            <a:r>
              <a:rPr lang="fr" sz="1100" u="sng">
                <a:solidFill>
                  <a:srgbClr val="303030"/>
                </a:solidFill>
                <a:highlight>
                  <a:srgbClr val="FFFFFF"/>
                </a:highlight>
                <a:latin typeface="Oswald"/>
                <a:ea typeface="Oswald"/>
                <a:cs typeface="Oswald"/>
                <a:sym typeface="Oswald"/>
              </a:rPr>
              <a:t> d'avoir une vision et des objectifs clairs.</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Gestion d'équipe / Synergie / Prise de décision / Gestion du temps</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Google Shape;262;p50"/>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Prise de décision</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6" name="Shape 266"/>
        <p:cNvGrpSpPr/>
        <p:nvPr/>
      </p:nvGrpSpPr>
      <p:grpSpPr>
        <a:xfrm>
          <a:off x="0" y="0"/>
          <a:ext cx="0" cy="0"/>
          <a:chOff x="0" y="0"/>
          <a:chExt cx="0" cy="0"/>
        </a:xfrm>
      </p:grpSpPr>
      <p:sp>
        <p:nvSpPr>
          <p:cNvPr id="267" name="Google Shape;267;p51"/>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Prise de décision</a:t>
            </a:r>
            <a:endParaRPr/>
          </a:p>
        </p:txBody>
      </p:sp>
      <p:sp>
        <p:nvSpPr>
          <p:cNvPr id="268" name="Google Shape;268;p5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clé est de trouver le bon chemin.  La prise de décision demande </a:t>
            </a:r>
            <a:r>
              <a:rPr lang="fr" sz="1100" u="sng">
                <a:solidFill>
                  <a:srgbClr val="303030"/>
                </a:solidFill>
                <a:highlight>
                  <a:srgbClr val="FFFFFF"/>
                </a:highlight>
                <a:latin typeface="Oswald"/>
                <a:ea typeface="Oswald"/>
                <a:cs typeface="Oswald"/>
                <a:sym typeface="Oswald"/>
              </a:rPr>
              <a:t>déjà d'être parfaitement capable d'appréhender consciemment la tonalité sentimentale qui nous accompagne</a:t>
            </a:r>
            <a:r>
              <a:rPr lang="fr" sz="1100">
                <a:solidFill>
                  <a:srgbClr val="303030"/>
                </a:solidFill>
                <a:highlight>
                  <a:srgbClr val="FFFFFF"/>
                </a:highlight>
                <a:latin typeface="Oswald"/>
                <a:ea typeface="Oswald"/>
                <a:cs typeface="Oswald"/>
                <a:sym typeface="Oswald"/>
              </a:rPr>
              <a:t> : "Avec de bonnes sensations, un individu sera plus à même d'assumer une décision" ( </a:t>
            </a:r>
            <a:r>
              <a:rPr b="1" lang="fr" sz="1100">
                <a:solidFill>
                  <a:srgbClr val="FF0000"/>
                </a:solidFill>
                <a:highlight>
                  <a:srgbClr val="FFFFFF"/>
                </a:highlight>
                <a:latin typeface="Oswald"/>
                <a:ea typeface="Oswald"/>
                <a:cs typeface="Oswald"/>
                <a:sym typeface="Oswald"/>
              </a:rPr>
              <a:t>Julien Bouret </a:t>
            </a:r>
            <a:r>
              <a:rPr lang="fr" sz="1100">
                <a:solidFill>
                  <a:srgbClr val="303030"/>
                </a:solidFill>
                <a:highlight>
                  <a:srgbClr val="FFFFFF"/>
                </a:highlight>
                <a:latin typeface="Oswald"/>
                <a:ea typeface="Oswald"/>
                <a:cs typeface="Oswald"/>
                <a:sym typeface="Oswald"/>
              </a:rPr>
              <a:t>)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Savoir prendre les bonnes décisions, </a:t>
            </a:r>
            <a:r>
              <a:rPr lang="fr" sz="1100" u="sng">
                <a:solidFill>
                  <a:srgbClr val="303030"/>
                </a:solidFill>
                <a:highlight>
                  <a:srgbClr val="FFFFFF"/>
                </a:highlight>
                <a:latin typeface="Oswald"/>
                <a:ea typeface="Oswald"/>
                <a:cs typeface="Oswald"/>
                <a:sym typeface="Oswald"/>
              </a:rPr>
              <a:t>c'est aussi savoir se poser les bonnes questions sans douter de ses capacités à trouver une solution.</a:t>
            </a:r>
            <a:r>
              <a:rPr lang="fr" sz="1100">
                <a:solidFill>
                  <a:srgbClr val="303030"/>
                </a:solidFill>
                <a:highlight>
                  <a:srgbClr val="FFFFFF"/>
                </a:highlight>
                <a:latin typeface="Oswald"/>
                <a:ea typeface="Oswald"/>
                <a:cs typeface="Oswald"/>
                <a:sym typeface="Oswald"/>
              </a:rPr>
              <a:t> C'est l'exemple du chef dérangé par un collaborateur trop hésitant et qui lui répond : "Je crois que tu connais la réponse à ta question."</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Exposer la problématique à soi-même comme on le ferait avec autrui, avant de solliciter son supérieur hiérarchique, évite aussi bien de perdre son temps que celui des autres. C'est une </a:t>
            </a:r>
            <a:r>
              <a:rPr lang="fr" sz="1100" u="sng">
                <a:solidFill>
                  <a:srgbClr val="303030"/>
                </a:solidFill>
                <a:highlight>
                  <a:srgbClr val="FFFFFF"/>
                </a:highlight>
                <a:latin typeface="Oswald"/>
                <a:ea typeface="Oswald"/>
                <a:cs typeface="Oswald"/>
                <a:sym typeface="Oswald"/>
              </a:rPr>
              <a:t>soft skill qui nécessite de s'autoriser des temps de pause.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Audace / Confiance / Conscience / Négociation / Prise de recul</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6"/>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Créativité ou innovation</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2" name="Shape 272"/>
        <p:cNvGrpSpPr/>
        <p:nvPr/>
      </p:nvGrpSpPr>
      <p:grpSpPr>
        <a:xfrm>
          <a:off x="0" y="0"/>
          <a:ext cx="0" cy="0"/>
          <a:chOff x="0" y="0"/>
          <a:chExt cx="0" cy="0"/>
        </a:xfrm>
      </p:grpSpPr>
      <p:sp>
        <p:nvSpPr>
          <p:cNvPr id="273" name="Google Shape;273;p52"/>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Présence</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Google Shape;278;p53"/>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Présence</a:t>
            </a:r>
            <a:endParaRPr/>
          </a:p>
        </p:txBody>
      </p:sp>
      <p:sp>
        <p:nvSpPr>
          <p:cNvPr id="279" name="Google Shape;279;p5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Il s'agit de porter son attention sur les personnes présentes.  "On dit parfois des sportifs qui ont perdu un match qu'ils n'ont pas été présents" ( Julien Bouret). C'est une critique que l'on pourrait parfois se faire après une réunion, une présentation ou un entretien raté.</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Être présent </a:t>
            </a:r>
            <a:r>
              <a:rPr lang="fr" sz="1100" u="sng">
                <a:solidFill>
                  <a:srgbClr val="303030"/>
                </a:solidFill>
                <a:highlight>
                  <a:srgbClr val="FFFFFF"/>
                </a:highlight>
                <a:latin typeface="Oswald"/>
                <a:ea typeface="Oswald"/>
                <a:cs typeface="Oswald"/>
                <a:sym typeface="Oswald"/>
              </a:rPr>
              <a:t>consiste à s'immerger dans la situation, éviter la dispersion</a:t>
            </a:r>
            <a:r>
              <a:rPr lang="fr" sz="1100">
                <a:solidFill>
                  <a:srgbClr val="303030"/>
                </a:solidFill>
                <a:highlight>
                  <a:srgbClr val="FFFFFF"/>
                </a:highlight>
                <a:latin typeface="Oswald"/>
                <a:ea typeface="Oswald"/>
                <a:cs typeface="Oswald"/>
                <a:sym typeface="Oswald"/>
              </a:rPr>
              <a:t>. A commencer </a:t>
            </a:r>
            <a:r>
              <a:rPr lang="fr" sz="1100" u="sng">
                <a:solidFill>
                  <a:srgbClr val="303030"/>
                </a:solidFill>
                <a:highlight>
                  <a:srgbClr val="FFFFFF"/>
                </a:highlight>
                <a:latin typeface="Oswald"/>
                <a:ea typeface="Oswald"/>
                <a:cs typeface="Oswald"/>
                <a:sym typeface="Oswald"/>
              </a:rPr>
              <a:t>par ne pas regarder son smartphone</a:t>
            </a:r>
            <a:r>
              <a:rPr lang="fr" sz="1100">
                <a:solidFill>
                  <a:srgbClr val="303030"/>
                </a:solidFill>
                <a:highlight>
                  <a:srgbClr val="FFFFFF"/>
                </a:highlight>
                <a:latin typeface="Oswald"/>
                <a:ea typeface="Oswald"/>
                <a:cs typeface="Oswald"/>
                <a:sym typeface="Oswald"/>
              </a:rPr>
              <a:t> lors d'une réunion aussi rébarbative soit-elle ; </a:t>
            </a:r>
            <a:r>
              <a:rPr lang="fr" sz="1100" u="sng">
                <a:solidFill>
                  <a:srgbClr val="303030"/>
                </a:solidFill>
                <a:highlight>
                  <a:srgbClr val="FFFFFF"/>
                </a:highlight>
                <a:latin typeface="Oswald"/>
                <a:ea typeface="Oswald"/>
                <a:cs typeface="Oswald"/>
                <a:sym typeface="Oswald"/>
              </a:rPr>
              <a:t>elle est peut-être ennuyeuse justement parce que l'on n'est pas concentré et présent. </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Mais il ne s'agit </a:t>
            </a:r>
            <a:r>
              <a:rPr lang="fr" sz="1100" u="sng">
                <a:solidFill>
                  <a:srgbClr val="303030"/>
                </a:solidFill>
                <a:highlight>
                  <a:srgbClr val="FFFFFF"/>
                </a:highlight>
                <a:latin typeface="Oswald"/>
                <a:ea typeface="Oswald"/>
                <a:cs typeface="Oswald"/>
                <a:sym typeface="Oswald"/>
              </a:rPr>
              <a:t>pas d'une attitude passive </a:t>
            </a:r>
            <a:r>
              <a:rPr lang="fr" sz="1100">
                <a:solidFill>
                  <a:srgbClr val="303030"/>
                </a:solidFill>
                <a:highlight>
                  <a:srgbClr val="FFFFFF"/>
                </a:highlight>
                <a:latin typeface="Oswald"/>
                <a:ea typeface="Oswald"/>
                <a:cs typeface="Oswald"/>
                <a:sym typeface="Oswald"/>
              </a:rPr>
              <a:t>: "Pour être présent, on peut augmenter sa prise d'informations." Ainsi, durant cette même réunion, peut-être que de simples prises de notes permettent d'être plus présent.  C'est une soft skill qui peut se manifester dans votre attitude comme "en regardant la personne dans les yeux par exemple", et qui lui montrera donc que vous avez toute son attention.</a:t>
            </a:r>
            <a:endParaRPr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Créativité ou innovation</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Nous avons tous un gisement de créativité qui sommeille en nous.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Le JDN l'avait déjà montré, Fabrice Mauléon enfonce le clou. La créativité est devenue une soft skill très recherchée : "Autrefois, on n'enseignait pas la créativité dans les écoles de commerce; </a:t>
            </a:r>
            <a:r>
              <a:rPr lang="fr" sz="1100" u="sng">
                <a:solidFill>
                  <a:srgbClr val="303030"/>
                </a:solidFill>
                <a:highlight>
                  <a:srgbClr val="FFFFFF"/>
                </a:highlight>
                <a:latin typeface="Oswald"/>
                <a:ea typeface="Oswald"/>
                <a:cs typeface="Oswald"/>
                <a:sym typeface="Oswald"/>
              </a:rPr>
              <a:t>vous étiez un élément de la chaîne.</a:t>
            </a:r>
            <a:r>
              <a:rPr lang="fr" sz="1100">
                <a:solidFill>
                  <a:srgbClr val="303030"/>
                </a:solidFill>
                <a:highlight>
                  <a:srgbClr val="FFFFFF"/>
                </a:highlight>
                <a:latin typeface="Oswald"/>
                <a:ea typeface="Oswald"/>
                <a:cs typeface="Oswald"/>
                <a:sym typeface="Oswald"/>
              </a:rPr>
              <a:t> Aujourd'hui, vu que la chaîne s'est cassée, quand la croissance s'arrête, on va demander à chaque responsable de créer de la valeur". La créativité est donc une notion abordée dès le début des cursus dans les business school.</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Afin de comprendre comment se concrétise la créativité, Fabrice Mauléon cite comme illustration le Vélib' pour répondre à la problématique des places de stationnement en ville. Cette notion prend souvent chair dans des projets qui paraissent saugrenus, comme la voiture sans chauffeur.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Selon Julien Bouret, développer </a:t>
            </a:r>
            <a:r>
              <a:rPr lang="fr" sz="1100" u="sng">
                <a:solidFill>
                  <a:srgbClr val="303030"/>
                </a:solidFill>
                <a:highlight>
                  <a:srgbClr val="FFFFFF"/>
                </a:highlight>
                <a:latin typeface="Oswald"/>
                <a:ea typeface="Oswald"/>
                <a:cs typeface="Oswald"/>
                <a:sym typeface="Oswald"/>
              </a:rPr>
              <a:t>sa créativité nécessite déjà de se dire que l'on peut être créatif, que ce n'est pas réservé aux "créa". Et l'un des moyens d'y arriver et d'observer comment ils fonctionnent.</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Intuition / Souplesse cognitive / Audace / Esprit d'entreprendre / Confiance</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8"/>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Confiance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Confiance</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Avoir confiance en soi permet aussi aux autres d'avoir confiance en eux...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"Si vous avez confiance en vous-même, vous en inspirerez à l'esprit des autres", disait Goethe dans Faust. Ce qui est plus facile à dire qu'à faire...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confiance en soi correspond à un </a:t>
            </a:r>
            <a:r>
              <a:rPr lang="fr" sz="1100" u="sng">
                <a:solidFill>
                  <a:srgbClr val="303030"/>
                </a:solidFill>
                <a:highlight>
                  <a:srgbClr val="FFFFFF"/>
                </a:highlight>
                <a:latin typeface="Oswald"/>
                <a:ea typeface="Oswald"/>
                <a:cs typeface="Oswald"/>
                <a:sym typeface="Oswald"/>
              </a:rPr>
              <a:t>fort sentiment de sa dignité et de ses capacités personnelle</a:t>
            </a:r>
            <a:r>
              <a:rPr lang="fr" sz="1100">
                <a:solidFill>
                  <a:srgbClr val="303030"/>
                </a:solidFill>
                <a:highlight>
                  <a:srgbClr val="FFFFFF"/>
                </a:highlight>
                <a:latin typeface="Oswald"/>
                <a:ea typeface="Oswald"/>
                <a:cs typeface="Oswald"/>
                <a:sym typeface="Oswald"/>
              </a:rPr>
              <a:t>s", explique le psychologue américain </a:t>
            </a:r>
            <a:r>
              <a:rPr b="1" lang="fr" sz="1100">
                <a:solidFill>
                  <a:srgbClr val="FF0000"/>
                </a:solidFill>
                <a:highlight>
                  <a:srgbClr val="FFFFFF"/>
                </a:highlight>
                <a:latin typeface="Oswald"/>
                <a:ea typeface="Oswald"/>
                <a:cs typeface="Oswald"/>
                <a:sym typeface="Oswald"/>
              </a:rPr>
              <a:t>Daniel Goleman </a:t>
            </a:r>
            <a:r>
              <a:rPr lang="fr" sz="1100">
                <a:solidFill>
                  <a:srgbClr val="303030"/>
                </a:solidFill>
                <a:highlight>
                  <a:srgbClr val="FFFFFF"/>
                </a:highlight>
                <a:latin typeface="Oswald"/>
                <a:ea typeface="Oswald"/>
                <a:cs typeface="Oswald"/>
                <a:sym typeface="Oswald"/>
              </a:rPr>
              <a:t>spécialiste de l'intelligence émotionnelle. </a:t>
            </a:r>
            <a:r>
              <a:rPr lang="fr" sz="1100" u="sng">
                <a:solidFill>
                  <a:srgbClr val="303030"/>
                </a:solidFill>
                <a:highlight>
                  <a:srgbClr val="FFFFFF"/>
                </a:highlight>
                <a:latin typeface="Oswald"/>
                <a:ea typeface="Oswald"/>
                <a:cs typeface="Oswald"/>
                <a:sym typeface="Oswald"/>
              </a:rPr>
              <a:t>Autrement dit, avant d'avoir confiance en soi, encore faut-il aussi avoir conscience qu'il n'est pas de différence de nature entre les hommes ou les femmes pour que l'on vaille plus ou moins qu'un autre.</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Mais il faut aussi avoir confiance en ses capacités et celles des autres. </a:t>
            </a:r>
            <a:r>
              <a:rPr lang="fr" sz="1100" u="sng">
                <a:solidFill>
                  <a:srgbClr val="303030"/>
                </a:solidFill>
                <a:highlight>
                  <a:srgbClr val="FFFFFF"/>
                </a:highlight>
                <a:latin typeface="Oswald"/>
                <a:ea typeface="Oswald"/>
                <a:cs typeface="Oswald"/>
                <a:sym typeface="Oswald"/>
              </a:rPr>
              <a:t>Bien maîtriser ses hard skills,</a:t>
            </a:r>
            <a:r>
              <a:rPr lang="fr" sz="1100">
                <a:solidFill>
                  <a:srgbClr val="303030"/>
                </a:solidFill>
                <a:highlight>
                  <a:srgbClr val="FFFFFF"/>
                </a:highlight>
                <a:latin typeface="Oswald"/>
                <a:ea typeface="Oswald"/>
                <a:cs typeface="Oswald"/>
                <a:sym typeface="Oswald"/>
              </a:rPr>
              <a:t> permet déjà d'avoir une base solide pour être confiant.</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"La confiance suppose aussi </a:t>
            </a:r>
            <a:r>
              <a:rPr lang="fr" sz="1100" u="sng">
                <a:solidFill>
                  <a:srgbClr val="303030"/>
                </a:solidFill>
                <a:highlight>
                  <a:srgbClr val="FFFFFF"/>
                </a:highlight>
                <a:latin typeface="Oswald"/>
                <a:ea typeface="Oswald"/>
                <a:cs typeface="Oswald"/>
                <a:sym typeface="Oswald"/>
              </a:rPr>
              <a:t>d'accepter que l'on n'a pas de pouvoir sur toutes les variables</a:t>
            </a:r>
            <a:r>
              <a:rPr lang="fr" sz="1100">
                <a:solidFill>
                  <a:srgbClr val="303030"/>
                </a:solidFill>
                <a:highlight>
                  <a:srgbClr val="FFFFFF"/>
                </a:highlight>
                <a:latin typeface="Oswald"/>
                <a:ea typeface="Oswald"/>
                <a:cs typeface="Oswald"/>
                <a:sym typeface="Oswald"/>
              </a:rPr>
              <a:t>", explique Julien Bouret. Cela suppose de </a:t>
            </a:r>
            <a:r>
              <a:rPr lang="fr" sz="1100" u="sng">
                <a:solidFill>
                  <a:srgbClr val="303030"/>
                </a:solidFill>
                <a:highlight>
                  <a:srgbClr val="FFFFFF"/>
                </a:highlight>
                <a:latin typeface="Oswald"/>
                <a:ea typeface="Oswald"/>
                <a:cs typeface="Oswald"/>
                <a:sym typeface="Oswald"/>
              </a:rPr>
              <a:t>savoir déléguer</a:t>
            </a:r>
            <a:r>
              <a:rPr lang="fr" sz="1100">
                <a:solidFill>
                  <a:srgbClr val="303030"/>
                </a:solidFill>
                <a:highlight>
                  <a:srgbClr val="FFFFFF"/>
                </a:highlight>
                <a:latin typeface="Oswald"/>
                <a:ea typeface="Oswald"/>
                <a:cs typeface="Oswald"/>
                <a:sym typeface="Oswald"/>
              </a:rPr>
              <a:t> quand c'est nécessaire, </a:t>
            </a:r>
            <a:r>
              <a:rPr lang="fr" sz="1100" u="sng">
                <a:solidFill>
                  <a:srgbClr val="303030"/>
                </a:solidFill>
                <a:highlight>
                  <a:srgbClr val="FFFFFF"/>
                </a:highlight>
                <a:latin typeface="Oswald"/>
                <a:ea typeface="Oswald"/>
                <a:cs typeface="Oswald"/>
                <a:sym typeface="Oswald"/>
              </a:rPr>
              <a:t>accorder de la valeur au travail des autres et leur laisser de la latitude pour leurs initiatives</a:t>
            </a:r>
            <a:r>
              <a:rPr lang="fr" sz="1100">
                <a:solidFill>
                  <a:srgbClr val="303030"/>
                </a:solidFill>
                <a:highlight>
                  <a:srgbClr val="FFFFFF"/>
                </a:highlight>
                <a:latin typeface="Oswald"/>
                <a:ea typeface="Oswald"/>
                <a:cs typeface="Oswald"/>
                <a:sym typeface="Oswald"/>
              </a:rPr>
              <a:t>. "C'est une notion très contagieuse." Elle s'illustre dans le </a:t>
            </a:r>
            <a:r>
              <a:rPr lang="fr" sz="1100" u="sng">
                <a:solidFill>
                  <a:srgbClr val="303030"/>
                </a:solidFill>
                <a:highlight>
                  <a:srgbClr val="FFFFFF"/>
                </a:highlight>
                <a:latin typeface="Oswald"/>
                <a:ea typeface="Oswald"/>
                <a:cs typeface="Oswald"/>
                <a:sym typeface="Oswald"/>
              </a:rPr>
              <a:t>bienveillant</a:t>
            </a:r>
            <a:r>
              <a:rPr lang="fr" sz="1100">
                <a:solidFill>
                  <a:srgbClr val="303030"/>
                </a:solidFill>
                <a:highlight>
                  <a:srgbClr val="FFFFFF"/>
                </a:highlight>
                <a:latin typeface="Oswald"/>
                <a:ea typeface="Oswald"/>
                <a:cs typeface="Oswald"/>
                <a:sym typeface="Oswald"/>
              </a:rPr>
              <a:t> "on va y arriver !" pour motiver les troupes.</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b="1" lang="fr" sz="1100">
                <a:solidFill>
                  <a:srgbClr val="303030"/>
                </a:solidFill>
                <a:highlight>
                  <a:srgbClr val="FFFFFF"/>
                </a:highlight>
                <a:latin typeface="Oswald"/>
                <a:ea typeface="Oswald"/>
                <a:cs typeface="Oswald"/>
                <a:sym typeface="Oswald"/>
              </a:rPr>
              <a:t>Notions associées : Gestion du stress / Prise de décision / Intelligence émotionnelle / Intuition</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20"/>
          <p:cNvSpPr txBox="1"/>
          <p:nvPr>
            <p:ph type="title"/>
          </p:nvPr>
        </p:nvSpPr>
        <p:spPr>
          <a:xfrm>
            <a:off x="265500" y="1107950"/>
            <a:ext cx="4045200" cy="168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fr"/>
              <a:t>Intelligence émotionnelle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fr" sz="4200"/>
              <a:t>Intelligence émotionnelle</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L'intelligence émotionnelle demande une parfaite conscience de sa "météo émotionnelle". </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L'intelligence émotionnelle est une notion qui a été popularisée par le psychologue Daniel Goleman dans les années 1990 notamment grâce à son ouvrage Emotional Intelligence – Why it can matter more than IQ. L'intelligence émotionnelle concerne les aptitudes que le quotient intellectuel n'arrive pas à capturer.</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Pour Julien Bouret, elle se concrétise par "</a:t>
            </a:r>
            <a:r>
              <a:rPr lang="fr" sz="1100" u="sng">
                <a:solidFill>
                  <a:srgbClr val="303030"/>
                </a:solidFill>
                <a:highlight>
                  <a:srgbClr val="FFFFFF"/>
                </a:highlight>
                <a:latin typeface="Oswald"/>
                <a:ea typeface="Oswald"/>
                <a:cs typeface="Oswald"/>
                <a:sym typeface="Oswald"/>
              </a:rPr>
              <a:t>l'émotion avec laquelle on transmet un message</a:t>
            </a:r>
            <a:r>
              <a:rPr lang="fr" sz="1100">
                <a:solidFill>
                  <a:srgbClr val="303030"/>
                </a:solidFill>
                <a:highlight>
                  <a:srgbClr val="FFFFFF"/>
                </a:highlight>
                <a:latin typeface="Oswald"/>
                <a:ea typeface="Oswald"/>
                <a:cs typeface="Oswald"/>
                <a:sym typeface="Oswald"/>
              </a:rPr>
              <a:t>" et sa mise en pratique consiste à "veiller à la météo émotionnelle que l'on diffuse".</a:t>
            </a:r>
            <a:endParaRPr sz="1100">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Il s'agit donc d'avoir</a:t>
            </a:r>
            <a:r>
              <a:rPr lang="fr" sz="1100" u="sng">
                <a:solidFill>
                  <a:srgbClr val="303030"/>
                </a:solidFill>
                <a:highlight>
                  <a:srgbClr val="FFFFFF"/>
                </a:highlight>
                <a:latin typeface="Oswald"/>
                <a:ea typeface="Oswald"/>
                <a:cs typeface="Oswald"/>
                <a:sym typeface="Oswald"/>
              </a:rPr>
              <a:t> conscience de son comportement dans ses échanges pour trouver la tonalité appropriée</a:t>
            </a:r>
            <a:r>
              <a:rPr lang="fr" sz="1100">
                <a:solidFill>
                  <a:srgbClr val="303030"/>
                </a:solidFill>
                <a:highlight>
                  <a:srgbClr val="FFFFFF"/>
                </a:highlight>
                <a:latin typeface="Oswald"/>
                <a:ea typeface="Oswald"/>
                <a:cs typeface="Oswald"/>
                <a:sym typeface="Oswald"/>
              </a:rPr>
              <a:t>. La technique se rapproche de celle connue sous le nom </a:t>
            </a:r>
            <a:r>
              <a:rPr b="1" lang="fr" sz="1100">
                <a:solidFill>
                  <a:srgbClr val="303030"/>
                </a:solidFill>
                <a:highlight>
                  <a:srgbClr val="FFFFFF"/>
                </a:highlight>
                <a:latin typeface="Oswald"/>
                <a:ea typeface="Oswald"/>
                <a:cs typeface="Oswald"/>
                <a:sym typeface="Oswald"/>
              </a:rPr>
              <a:t>Actors studio</a:t>
            </a:r>
            <a:r>
              <a:rPr lang="fr" sz="1100">
                <a:solidFill>
                  <a:srgbClr val="303030"/>
                </a:solidFill>
                <a:highlight>
                  <a:srgbClr val="FFFFFF"/>
                </a:highlight>
                <a:latin typeface="Oswald"/>
                <a:ea typeface="Oswald"/>
                <a:cs typeface="Oswald"/>
                <a:sym typeface="Oswald"/>
              </a:rPr>
              <a:t>. </a:t>
            </a:r>
            <a:r>
              <a:rPr lang="fr" sz="1100" u="sng">
                <a:solidFill>
                  <a:srgbClr val="303030"/>
                </a:solidFill>
                <a:highlight>
                  <a:srgbClr val="FFFFFF"/>
                </a:highlight>
                <a:latin typeface="Oswald"/>
                <a:ea typeface="Oswald"/>
                <a:cs typeface="Oswald"/>
                <a:sym typeface="Oswald"/>
              </a:rPr>
              <a:t>Cette technique consiste pour l'acteur à puiser dans ses propres émotions pour jouer un sentiment et non pour jouer le sentiment. </a:t>
            </a:r>
            <a:r>
              <a:rPr lang="fr" sz="1100">
                <a:solidFill>
                  <a:srgbClr val="303030"/>
                </a:solidFill>
                <a:highlight>
                  <a:srgbClr val="FFFFFF"/>
                </a:highlight>
                <a:latin typeface="Oswald"/>
                <a:ea typeface="Oswald"/>
                <a:cs typeface="Oswald"/>
                <a:sym typeface="Oswald"/>
              </a:rPr>
              <a:t>L'idée est de ne pas rester figé sur ses positions face à un interlocuteur avec lequel le courant ne passe pas, </a:t>
            </a:r>
            <a:r>
              <a:rPr lang="fr" sz="1100" u="sng">
                <a:solidFill>
                  <a:srgbClr val="303030"/>
                </a:solidFill>
                <a:highlight>
                  <a:srgbClr val="FFFFFF"/>
                </a:highlight>
                <a:latin typeface="Oswald"/>
                <a:ea typeface="Oswald"/>
                <a:cs typeface="Oswald"/>
                <a:sym typeface="Oswald"/>
              </a:rPr>
              <a:t>mais d'arriver à s'accorder sur une même longueur d'onde dans la communication.</a:t>
            </a:r>
            <a:endParaRPr sz="1100" u="sng">
              <a:solidFill>
                <a:srgbClr val="303030"/>
              </a:solidFill>
              <a:highlight>
                <a:srgbClr val="FFFFFF"/>
              </a:highlight>
              <a:latin typeface="Oswald"/>
              <a:ea typeface="Oswald"/>
              <a:cs typeface="Oswald"/>
              <a:sym typeface="Oswald"/>
            </a:endParaRPr>
          </a:p>
          <a:p>
            <a:pPr indent="0" lvl="0" marL="0" rtl="0" algn="l">
              <a:lnSpc>
                <a:spcPct val="150000"/>
              </a:lnSpc>
              <a:spcBef>
                <a:spcPts val="600"/>
              </a:spcBef>
              <a:spcAft>
                <a:spcPts val="0"/>
              </a:spcAft>
              <a:buNone/>
            </a:pPr>
            <a:r>
              <a:rPr lang="fr" sz="1100">
                <a:solidFill>
                  <a:srgbClr val="303030"/>
                </a:solidFill>
                <a:highlight>
                  <a:srgbClr val="FFFFFF"/>
                </a:highlight>
                <a:latin typeface="Oswald"/>
                <a:ea typeface="Oswald"/>
                <a:cs typeface="Oswald"/>
                <a:sym typeface="Oswald"/>
              </a:rPr>
              <a:t> </a:t>
            </a:r>
            <a:r>
              <a:rPr b="1" lang="fr" sz="1100">
                <a:solidFill>
                  <a:srgbClr val="303030"/>
                </a:solidFill>
                <a:highlight>
                  <a:srgbClr val="FFFFFF"/>
                </a:highlight>
                <a:latin typeface="Oswald"/>
                <a:ea typeface="Oswald"/>
                <a:cs typeface="Oswald"/>
                <a:sym typeface="Oswald"/>
              </a:rPr>
              <a:t>Notions associées : Confiance / Empathie / Souplesse cognitive / Non-jugement</a:t>
            </a:r>
            <a:endParaRPr b="1" sz="1100">
              <a:solidFill>
                <a:srgbClr val="303030"/>
              </a:solidFill>
              <a:highlight>
                <a:srgbClr val="FFFFFF"/>
              </a:highlight>
              <a:latin typeface="Oswald"/>
              <a:ea typeface="Oswald"/>
              <a:cs typeface="Oswald"/>
              <a:sym typeface="Oswald"/>
            </a:endParaRPr>
          </a:p>
          <a:p>
            <a:pPr indent="0" lvl="0" marL="0" rtl="0" algn="l">
              <a:spcBef>
                <a:spcPts val="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